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7" r:id="rId21"/>
    <p:sldId id="278" r:id="rId22"/>
    <p:sldId id="279" r:id="rId23"/>
    <p:sldId id="280" r:id="rId24"/>
    <p:sldId id="285" r:id="rId25"/>
    <p:sldId id="281" r:id="rId26"/>
    <p:sldId id="282" r:id="rId27"/>
    <p:sldId id="284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8075-AF10-4C46-A73B-7DD66F5913C5}" type="datetimeFigureOut">
              <a:rPr lang="ru-RU" smtClean="0"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C8FE-0700-48DB-81CA-830CFA3D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5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8075-AF10-4C46-A73B-7DD66F5913C5}" type="datetimeFigureOut">
              <a:rPr lang="ru-RU" smtClean="0"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C8FE-0700-48DB-81CA-830CFA3D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3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8075-AF10-4C46-A73B-7DD66F5913C5}" type="datetimeFigureOut">
              <a:rPr lang="ru-RU" smtClean="0"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C8FE-0700-48DB-81CA-830CFA3D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75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8075-AF10-4C46-A73B-7DD66F5913C5}" type="datetimeFigureOut">
              <a:rPr lang="ru-RU" smtClean="0"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C8FE-0700-48DB-81CA-830CFA3D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5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8075-AF10-4C46-A73B-7DD66F5913C5}" type="datetimeFigureOut">
              <a:rPr lang="ru-RU" smtClean="0"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C8FE-0700-48DB-81CA-830CFA3D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4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8075-AF10-4C46-A73B-7DD66F5913C5}" type="datetimeFigureOut">
              <a:rPr lang="ru-RU" smtClean="0"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C8FE-0700-48DB-81CA-830CFA3D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5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8075-AF10-4C46-A73B-7DD66F5913C5}" type="datetimeFigureOut">
              <a:rPr lang="ru-RU" smtClean="0"/>
              <a:t>30.07.2013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C8FE-0700-48DB-81CA-830CFA3D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6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8075-AF10-4C46-A73B-7DD66F5913C5}" type="datetimeFigureOut">
              <a:rPr lang="ru-RU" smtClean="0"/>
              <a:t>30.07.2013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C8FE-0700-48DB-81CA-830CFA3D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8075-AF10-4C46-A73B-7DD66F5913C5}" type="datetimeFigureOut">
              <a:rPr lang="ru-RU" smtClean="0"/>
              <a:t>30.07.2013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C8FE-0700-48DB-81CA-830CFA3D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0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8075-AF10-4C46-A73B-7DD66F5913C5}" type="datetimeFigureOut">
              <a:rPr lang="ru-RU" smtClean="0"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C8FE-0700-48DB-81CA-830CFA3D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3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8075-AF10-4C46-A73B-7DD66F5913C5}" type="datetimeFigureOut">
              <a:rPr lang="ru-RU" smtClean="0"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C8FE-0700-48DB-81CA-830CFA3D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8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E8075-AF10-4C46-A73B-7DD66F5913C5}" type="datetimeFigureOut">
              <a:rPr lang="ru-RU" smtClean="0"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8C8FE-0700-48DB-81CA-830CFA3D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9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4.jpeg"/><Relationship Id="rId7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5.gif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decoart.com/cgi-bin/Products.cgi?Americana_Multi-Surface_Satin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www.decoart.com/cgi-bin/Products.cgi?Americana_Acryl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ditionsartistacrylic.com/" TargetMode="External"/><Relationship Id="rId5" Type="http://schemas.openxmlformats.org/officeDocument/2006/relationships/hyperlink" Target="http://www.decoart.com/cgi-bin/Products.cgi?DecoArt_Student_Acrylic" TargetMode="External"/><Relationship Id="rId4" Type="http://schemas.openxmlformats.org/officeDocument/2006/relationships/hyperlink" Target="http://www.decoart.com/cgi-bin/Products.cgi?Crafters_Acryli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Презентация продукции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Decoart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Июнь 2013, Москва</a:t>
            </a:r>
            <a:endParaRPr lang="ru-RU" dirty="0"/>
          </a:p>
        </p:txBody>
      </p:sp>
      <p:pic>
        <p:nvPicPr>
          <p:cNvPr id="1026" name="Picture 2" descr="C:\Users\Ксения\Dropbox\an_design\реклама в журнал\краски\decoart-new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69199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3164927" cy="16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76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dirty="0" smtClean="0"/>
              <a:t>Лучше всего смотрится на темной или черной поверхности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Великолепный эффект «под металл»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Может разбавляться водой для тонких линий, например, необходимых в технике </a:t>
            </a:r>
            <a:r>
              <a:rPr lang="ru-RU" sz="1800" dirty="0" err="1" smtClean="0"/>
              <a:t>Жостово</a:t>
            </a:r>
            <a:r>
              <a:rPr lang="ru-RU" sz="1800" dirty="0" smtClean="0"/>
              <a:t> или </a:t>
            </a:r>
            <a:r>
              <a:rPr lang="ru-RU" sz="1800" dirty="0" err="1" smtClean="0"/>
              <a:t>Патцкуаро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Можно использовать для создания ярких деталей на тканевых предметах домашнего декора, например, на шторах, подушечках, абажурах</a:t>
            </a:r>
            <a:r>
              <a:rPr lang="en-US" sz="1800" dirty="0" smtClean="0"/>
              <a:t>,</a:t>
            </a:r>
            <a:r>
              <a:rPr lang="ru-RU" sz="1800" dirty="0" smtClean="0"/>
              <a:t> также на других предметах украшения дома (рамы, вазы и </a:t>
            </a:r>
            <a:r>
              <a:rPr lang="ru-RU" sz="1800" dirty="0" err="1" smtClean="0"/>
              <a:t>тд</a:t>
            </a:r>
            <a:r>
              <a:rPr lang="ru-RU" sz="1800" dirty="0" smtClean="0"/>
              <a:t>)</a:t>
            </a:r>
          </a:p>
          <a:p>
            <a:pPr>
              <a:buFontTx/>
              <a:buChar char="-"/>
            </a:pPr>
            <a:r>
              <a:rPr lang="ru-RU" sz="1800" dirty="0" smtClean="0"/>
              <a:t>Идеально подходит для покраски или реставрации/ремонта рам для картин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НЕ ИСПОЛЬЗУЕТСЯ с медиумами (ни с </a:t>
            </a:r>
            <a:r>
              <a:rPr lang="en-US" sz="1800" dirty="0" smtClean="0"/>
              <a:t>Brush </a:t>
            </a:r>
            <a:r>
              <a:rPr lang="en-US" sz="1800" dirty="0"/>
              <a:t>'n Blend, Fabric Medium, Control </a:t>
            </a:r>
            <a:r>
              <a:rPr lang="en-US" sz="1800" dirty="0" smtClean="0"/>
              <a:t>Medium</a:t>
            </a:r>
            <a:r>
              <a:rPr lang="ru-RU" sz="1800" dirty="0" smtClean="0"/>
              <a:t> – ни с какими другими)</a:t>
            </a:r>
            <a:r>
              <a:rPr lang="en-US" sz="1800" dirty="0" smtClean="0"/>
              <a:t>. </a:t>
            </a:r>
            <a:r>
              <a:rPr lang="ru-RU" sz="1800" dirty="0" smtClean="0"/>
              <a:t>– Медиумы значительно снижают эффект металлика</a:t>
            </a:r>
            <a:r>
              <a:rPr lang="en-US" sz="1800" dirty="0" smtClean="0"/>
              <a:t>. </a:t>
            </a:r>
            <a:r>
              <a:rPr lang="ru-RU" sz="1800" dirty="0" smtClean="0"/>
              <a:t>Разводится водой. Не используется с </a:t>
            </a:r>
            <a:r>
              <a:rPr lang="en-US" sz="1800" dirty="0" smtClean="0"/>
              <a:t>Weathered </a:t>
            </a:r>
            <a:r>
              <a:rPr lang="en-US" sz="1800" dirty="0"/>
              <a:t>Wood.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ru-RU" sz="1800" dirty="0"/>
          </a:p>
        </p:txBody>
      </p:sp>
      <p:pic>
        <p:nvPicPr>
          <p:cNvPr id="11266" name="Picture 2" descr="http://www.decoart.com/products/Dazzling_Metallics/images/DazzlingMetallicsLogo-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23812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decoart.com/products/Dazzling_Metallics/images/DazzlingMetallicsBot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623985"/>
            <a:ext cx="779288" cy="20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0laquer.s3.amazonaws.com/patzcuaro-gourd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11" y="4869160"/>
            <a:ext cx="1597083" cy="174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therussianstore.com/media/catalog/product/t/r/tr00038a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63" y="4929312"/>
            <a:ext cx="1745432" cy="17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83" y="260648"/>
            <a:ext cx="627504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использования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Dazzling </a:t>
            </a:r>
            <a:r>
              <a:rPr lang="en-U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Metallics</a:t>
            </a:r>
            <a:endParaRPr lang="ru-RU" sz="3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5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decoart.com/Projects/DazzlingMetallics/EncircledFlowerPlaque(lg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4" y="1484784"/>
            <a:ext cx="2473380" cy="24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decoart.com/Projects/DazzlingMetallics/4240-DazzlingMetallics(lg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10" y="980728"/>
            <a:ext cx="3531169" cy="43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decoart.com/Projects/CraftTwinkles/StarBringerOrnament(lg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94" y="1124744"/>
            <a:ext cx="2520280" cy="361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decoart.com/Projects/GlamourDust/glitter-pumpkins-500x3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9"/>
            <a:ext cx="311145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decoart.com/products/Dazzling_Metallics/images/DazzlingMetallicsBott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74" y="4756235"/>
            <a:ext cx="779288" cy="20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ecoart.com/products/Dazzling_Metallics/images/DazzlingMetallicsLogo-NE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" y="67078"/>
            <a:ext cx="23812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0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303" y="241624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Воск-металлик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Metallic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Lustre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На водной основе, нетоксичный воск-металлик не портящий внешний вид поверхностей и придающий очень сильный металлический блеск</a:t>
            </a:r>
          </a:p>
          <a:p>
            <a:pPr>
              <a:buFontTx/>
              <a:buChar char="-"/>
            </a:pPr>
            <a:r>
              <a:rPr lang="ru-RU" dirty="0" smtClean="0"/>
              <a:t>Высокая концентрация пигментов – покрывает поверхность не оставляя просветов всего за 1 нанесение. </a:t>
            </a:r>
          </a:p>
          <a:p>
            <a:pPr>
              <a:buFontTx/>
              <a:buChar char="-"/>
            </a:pPr>
            <a:r>
              <a:rPr lang="ru-RU" dirty="0" smtClean="0"/>
              <a:t>Подходит для нанесения на большинство поверхностей (дерево, металл, неглазурованная керамика, стены, папье-маше, холст) – хорошо подходит для металла</a:t>
            </a:r>
            <a:r>
              <a:rPr lang="en-US" dirty="0" smtClean="0"/>
              <a:t>. </a:t>
            </a:r>
            <a:r>
              <a:rPr lang="ru-RU" dirty="0" smtClean="0"/>
              <a:t>Так как </a:t>
            </a:r>
            <a:r>
              <a:rPr lang="en-US" dirty="0" smtClean="0"/>
              <a:t>Metallic Luster </a:t>
            </a:r>
            <a:r>
              <a:rPr lang="ru-RU" dirty="0" smtClean="0"/>
              <a:t>имеет </a:t>
            </a:r>
            <a:r>
              <a:rPr lang="ru-RU" dirty="0" smtClean="0"/>
              <a:t>пастообразную структуру, </a:t>
            </a:r>
            <a:r>
              <a:rPr lang="ru-RU" dirty="0" smtClean="0"/>
              <a:t>его нанесение проще контролировать, чем </a:t>
            </a:r>
            <a:r>
              <a:rPr lang="ru-RU" dirty="0" smtClean="0"/>
              <a:t>в работе с красками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Наносится с помощью мягкой тряпочки </a:t>
            </a:r>
          </a:p>
          <a:p>
            <a:pPr marL="0" indent="0">
              <a:buNone/>
            </a:pPr>
            <a:r>
              <a:rPr lang="ru-RU" dirty="0" smtClean="0"/>
              <a:t>     или </a:t>
            </a:r>
            <a:r>
              <a:rPr lang="ru-RU" dirty="0" err="1" smtClean="0"/>
              <a:t>спонжа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4338" name="Picture 2" descr="http://www.decoart.com/products/DecoArt_Metallic_Lustre/images/Metallic_Lustre_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2281921" cy="170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decoart.com/products/DecoArt_Metallic_Lustre/images/metallic-lustre-3ja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517164"/>
            <a:ext cx="2664296" cy="234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Медиум для кракелюра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Weathered Wood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552" y="1484784"/>
            <a:ext cx="6873760" cy="5040560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4800" dirty="0" smtClean="0"/>
              <a:t>Создает </a:t>
            </a:r>
            <a:r>
              <a:rPr lang="ru-RU" sz="4800" dirty="0" err="1" smtClean="0"/>
              <a:t>кракелюрный</a:t>
            </a:r>
            <a:r>
              <a:rPr lang="ru-RU" sz="4800" dirty="0" smtClean="0"/>
              <a:t> эффект при использовании с акриловыми красками </a:t>
            </a:r>
            <a:r>
              <a:rPr lang="en-US" sz="4800" dirty="0" smtClean="0"/>
              <a:t>Americana </a:t>
            </a:r>
            <a:r>
              <a:rPr lang="ru-RU" sz="4800" dirty="0" smtClean="0"/>
              <a:t>или</a:t>
            </a:r>
            <a:r>
              <a:rPr lang="en-US" sz="4800" dirty="0" smtClean="0"/>
              <a:t> </a:t>
            </a:r>
            <a:r>
              <a:rPr lang="en-US" sz="4800" dirty="0"/>
              <a:t>Crafter's </a:t>
            </a:r>
            <a:r>
              <a:rPr lang="ru-RU" sz="4800" dirty="0" smtClean="0"/>
              <a:t>– создает эффект состаренного, потрескавшегося дерева на большинстве твердых поверхностей</a:t>
            </a:r>
            <a:r>
              <a:rPr lang="en-US" sz="4800" dirty="0" smtClean="0"/>
              <a:t>.</a:t>
            </a:r>
          </a:p>
          <a:p>
            <a:pPr>
              <a:buFontTx/>
              <a:buChar char="-"/>
            </a:pPr>
            <a:r>
              <a:rPr lang="ru-RU" sz="4800" dirty="0" smtClean="0"/>
              <a:t>Подходит для дерева, папье-маше, пластика, керамики, бумаги, штукатурки</a:t>
            </a:r>
          </a:p>
          <a:p>
            <a:pPr>
              <a:buFontTx/>
              <a:buChar char="-"/>
            </a:pPr>
            <a:r>
              <a:rPr lang="ru-RU" sz="4800" dirty="0" smtClean="0"/>
              <a:t>Быстро сохнет, не токсичен</a:t>
            </a:r>
          </a:p>
          <a:p>
            <a:pPr>
              <a:buFontTx/>
              <a:buChar char="-"/>
            </a:pPr>
            <a:r>
              <a:rPr lang="ru-RU" sz="4800" dirty="0" smtClean="0"/>
              <a:t>Эффект, достигнутый после высыхания сохраняется – те трещинки, которые появились так и останутся, новые возникать не будут</a:t>
            </a:r>
          </a:p>
          <a:p>
            <a:pPr>
              <a:buFontTx/>
              <a:buChar char="-"/>
            </a:pPr>
            <a:r>
              <a:rPr lang="ru-RU" sz="4800" dirty="0" smtClean="0"/>
              <a:t>Может быть покрыть сверху лаком</a:t>
            </a:r>
          </a:p>
          <a:p>
            <a:pPr>
              <a:buFontTx/>
              <a:buChar char="-"/>
            </a:pPr>
            <a:r>
              <a:rPr lang="ru-RU" sz="4800" dirty="0" smtClean="0"/>
              <a:t>Как применяется</a:t>
            </a:r>
            <a:r>
              <a:rPr lang="en-US" sz="4800" dirty="0" smtClean="0"/>
              <a:t>: </a:t>
            </a:r>
            <a:r>
              <a:rPr lang="ru-RU" sz="4800" dirty="0" smtClean="0"/>
              <a:t>сначала </a:t>
            </a:r>
            <a:r>
              <a:rPr lang="ru-RU" sz="4800" dirty="0" smtClean="0"/>
              <a:t>нанесите базовый слой акриловой краски – цвет по вашему выбору</a:t>
            </a:r>
            <a:r>
              <a:rPr lang="en-US" sz="4800" dirty="0" smtClean="0"/>
              <a:t>. </a:t>
            </a:r>
            <a:r>
              <a:rPr lang="ru-RU" sz="4800" dirty="0" smtClean="0"/>
              <a:t>Дайте краске высохнуть</a:t>
            </a:r>
            <a:r>
              <a:rPr lang="en-US" sz="4800" dirty="0" smtClean="0"/>
              <a:t>. </a:t>
            </a:r>
            <a:r>
              <a:rPr lang="ru-RU" sz="4800" dirty="0" smtClean="0"/>
              <a:t>Покройте поверх краски одним ровным слоем медиума для кракелюра </a:t>
            </a:r>
            <a:r>
              <a:rPr lang="en-US" sz="4800" dirty="0" smtClean="0"/>
              <a:t>Americana </a:t>
            </a:r>
            <a:r>
              <a:rPr lang="en-US" sz="4800" dirty="0"/>
              <a:t>Weathered Wood </a:t>
            </a:r>
            <a:r>
              <a:rPr lang="en-US" sz="4800" dirty="0" smtClean="0"/>
              <a:t>– </a:t>
            </a:r>
            <a:r>
              <a:rPr lang="ru-RU" sz="4800" dirty="0" smtClean="0"/>
              <a:t>не наносите несколько слоев</a:t>
            </a:r>
            <a:r>
              <a:rPr lang="en-US" sz="4800" dirty="0" smtClean="0"/>
              <a:t>. </a:t>
            </a:r>
            <a:r>
              <a:rPr lang="ru-RU" sz="4800" dirty="0" smtClean="0"/>
              <a:t>Дайте высохнуть</a:t>
            </a:r>
            <a:r>
              <a:rPr lang="en-US" sz="4800" dirty="0" smtClean="0"/>
              <a:t>. </a:t>
            </a:r>
            <a:r>
              <a:rPr lang="ru-RU" sz="4800" dirty="0" smtClean="0"/>
              <a:t>Поверх медиума для кракелюра нанесите контрастный слой акриловой краски</a:t>
            </a:r>
            <a:r>
              <a:rPr lang="en-US" sz="4800" dirty="0" smtClean="0"/>
              <a:t>.</a:t>
            </a:r>
            <a:endParaRPr lang="ru-RU" sz="4800" dirty="0" smtClean="0"/>
          </a:p>
          <a:p>
            <a:pPr>
              <a:buFontTx/>
              <a:buChar char="-"/>
            </a:pPr>
            <a:r>
              <a:rPr lang="ru-RU" sz="4800" dirty="0" smtClean="0"/>
              <a:t>Если вы пропустили какие-нибудь участки при закрашивании – постарайтесь быстро поправить</a:t>
            </a:r>
            <a:r>
              <a:rPr lang="en-US" sz="4800" dirty="0" smtClean="0"/>
              <a:t>.</a:t>
            </a:r>
            <a:r>
              <a:rPr lang="ru-RU" sz="4800" dirty="0" smtClean="0"/>
              <a:t> При использовании медиума </a:t>
            </a:r>
            <a:r>
              <a:rPr lang="en-US" sz="4800" dirty="0" smtClean="0"/>
              <a:t>Weathered </a:t>
            </a:r>
            <a:r>
              <a:rPr lang="en-US" sz="4800" dirty="0"/>
              <a:t>Wood, </a:t>
            </a:r>
            <a:r>
              <a:rPr lang="ru-RU" sz="4800" dirty="0" smtClean="0"/>
              <a:t>толщина верхнего слоя краски прямым образом влияет на размер трещинок и на внешний вид создаваемого эффекта</a:t>
            </a:r>
            <a:r>
              <a:rPr lang="en-US" sz="4800" dirty="0" smtClean="0"/>
              <a:t>. </a:t>
            </a:r>
            <a:r>
              <a:rPr lang="ru-RU" sz="4800" dirty="0" smtClean="0"/>
              <a:t>Чем толще верхний слой краски – тем больше будут трещинки</a:t>
            </a:r>
            <a:r>
              <a:rPr lang="en-US" sz="4800" dirty="0" smtClean="0"/>
              <a:t>.</a:t>
            </a:r>
            <a:endParaRPr lang="ru-RU" sz="4800" dirty="0" smtClean="0"/>
          </a:p>
          <a:p>
            <a:pPr>
              <a:buFontTx/>
              <a:buChar char="-"/>
            </a:pPr>
            <a:r>
              <a:rPr lang="ru-RU" sz="4800" dirty="0" smtClean="0"/>
              <a:t>Если Вы хотите получить эффект мелких трещинок – наносите краску множественными мелкими мазками</a:t>
            </a:r>
            <a:r>
              <a:rPr lang="en-US" sz="4800" dirty="0" smtClean="0"/>
              <a:t>.</a:t>
            </a:r>
            <a:endParaRPr lang="ru-RU" sz="4800" dirty="0" smtClean="0"/>
          </a:p>
          <a:p>
            <a:pPr>
              <a:buFontTx/>
              <a:buChar char="-"/>
            </a:pPr>
            <a:r>
              <a:rPr lang="ru-RU" sz="4800" dirty="0" smtClean="0"/>
              <a:t>Вы можете </a:t>
            </a:r>
            <a:r>
              <a:rPr lang="ru-RU" sz="4800" dirty="0" err="1" smtClean="0"/>
              <a:t>состаривать</a:t>
            </a:r>
            <a:r>
              <a:rPr lang="ru-RU" sz="4800" dirty="0" smtClean="0"/>
              <a:t>, оттенять или красить поверх высохшей потрескавшейся поверхности до того, как запечатаете окончательно лаком . Либо </a:t>
            </a:r>
            <a:r>
              <a:rPr lang="ru-RU" sz="4800" dirty="0" smtClean="0"/>
              <a:t>сделайте </a:t>
            </a:r>
            <a:r>
              <a:rPr lang="ru-RU" sz="4800" dirty="0" smtClean="0"/>
              <a:t>легкое покрытие лаком, </a:t>
            </a:r>
            <a:r>
              <a:rPr lang="ru-RU" sz="4800" dirty="0" smtClean="0"/>
              <a:t>например, </a:t>
            </a:r>
            <a:r>
              <a:rPr lang="ru-RU" sz="4800" dirty="0" smtClean="0"/>
              <a:t>матовым спреем, а потом добавьте оттенок или </a:t>
            </a:r>
            <a:r>
              <a:rPr lang="ru-RU" sz="4800" dirty="0" err="1" smtClean="0"/>
              <a:t>состаривайте</a:t>
            </a:r>
            <a:r>
              <a:rPr lang="ru-RU" sz="4800" dirty="0" smtClean="0"/>
              <a:t> – после этого уже нанесите финальный слой лака</a:t>
            </a:r>
            <a:r>
              <a:rPr lang="en-US" sz="4800" dirty="0" smtClean="0"/>
              <a:t>. </a:t>
            </a:r>
            <a:r>
              <a:rPr lang="ru-RU" sz="4800" dirty="0" smtClean="0"/>
              <a:t>В таком случае последний слой лака должен быть достаточно «тяжелым</a:t>
            </a:r>
            <a:r>
              <a:rPr lang="ru-RU" sz="4800" dirty="0" smtClean="0"/>
              <a:t>».</a:t>
            </a:r>
            <a:endParaRPr lang="ru-RU" sz="4800" dirty="0" smtClean="0"/>
          </a:p>
          <a:p>
            <a:pPr>
              <a:buFontTx/>
              <a:buChar char="-"/>
            </a:pPr>
            <a:r>
              <a:rPr lang="ru-RU" sz="4800" dirty="0" smtClean="0"/>
              <a:t>Для очень яркого результата попробуйте черный верхний слой поверх золотой краски-металлик </a:t>
            </a:r>
            <a:r>
              <a:rPr lang="en-US" sz="4800" dirty="0" smtClean="0"/>
              <a:t>Dazzling </a:t>
            </a:r>
            <a:r>
              <a:rPr lang="en-US" sz="4800" dirty="0" err="1"/>
              <a:t>Metallics</a:t>
            </a:r>
            <a:r>
              <a:rPr lang="en-US" sz="4800" dirty="0"/>
              <a:t> Glorious Gold (DA71) </a:t>
            </a:r>
            <a:r>
              <a:rPr lang="ru-RU" sz="4800" dirty="0" smtClean="0"/>
              <a:t>, которую возьмите для первого базового слоя</a:t>
            </a:r>
            <a:r>
              <a:rPr lang="en-US" sz="4800" dirty="0" smtClean="0"/>
              <a:t>.</a:t>
            </a:r>
            <a:r>
              <a:rPr lang="ru-RU" sz="4800" dirty="0" smtClean="0"/>
              <a:t> </a:t>
            </a:r>
          </a:p>
          <a:p>
            <a:pPr>
              <a:buFontTx/>
              <a:buChar char="-"/>
            </a:pPr>
            <a:r>
              <a:rPr lang="ru-RU" sz="4800" dirty="0" smtClean="0"/>
              <a:t>С помощью </a:t>
            </a:r>
            <a:r>
              <a:rPr lang="en-US" sz="4800" dirty="0" smtClean="0"/>
              <a:t> </a:t>
            </a:r>
            <a:r>
              <a:rPr lang="en-US" sz="4800" dirty="0"/>
              <a:t>Weathered Wood </a:t>
            </a:r>
            <a:r>
              <a:rPr lang="ru-RU" sz="4800" dirty="0" smtClean="0"/>
              <a:t>даже совершенно новой мебели и аксессуарам можно придать вид антиквариата</a:t>
            </a:r>
            <a:endParaRPr lang="ru-RU" sz="4800" dirty="0"/>
          </a:p>
        </p:txBody>
      </p:sp>
      <p:pic>
        <p:nvPicPr>
          <p:cNvPr id="15362" name="Picture 2" descr="http://www.decoart.com/products/Weathered_Wood/images/DAS8_bot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284984"/>
            <a:ext cx="1080120" cy="30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decoart.com/images/shi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ecoart.com/images/shi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8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Медиум для ткани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612" y="1128352"/>
            <a:ext cx="6873760" cy="504056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Медиум для ткани в сочетании с акриловой краской Американа или </a:t>
            </a:r>
            <a:r>
              <a:rPr lang="ru-RU" sz="1400" dirty="0" err="1" smtClean="0"/>
              <a:t>Крафтерс</a:t>
            </a:r>
            <a:r>
              <a:rPr lang="ru-RU" sz="1400" dirty="0" smtClean="0"/>
              <a:t> создает специальную краску для ткани</a:t>
            </a:r>
            <a:r>
              <a:rPr lang="en-US" sz="1400" dirty="0" smtClean="0"/>
              <a:t>,</a:t>
            </a:r>
            <a:r>
              <a:rPr lang="ru-RU" sz="1400" dirty="0" smtClean="0"/>
              <a:t> - устойчивую к стирке и не линяющую</a:t>
            </a:r>
            <a:r>
              <a:rPr lang="en-US" sz="1400" dirty="0" smtClean="0"/>
              <a:t>. 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Медиум улучшает проникновение краски вглубь ткани и обеспечивает прочную связь пигментов и волокон ткани – что помогает предотвратить образование трещинок в рисунке на ткани, выцветание</a:t>
            </a:r>
            <a:r>
              <a:rPr lang="en-US" sz="1400" dirty="0" smtClean="0"/>
              <a:t>, </a:t>
            </a:r>
            <a:r>
              <a:rPr lang="ru-RU" sz="1400" dirty="0" smtClean="0"/>
              <a:t>вытирание или потускнение цветов</a:t>
            </a:r>
            <a:r>
              <a:rPr lang="en-US" sz="1400" dirty="0" smtClean="0"/>
              <a:t>. 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Медиум </a:t>
            </a:r>
            <a:r>
              <a:rPr lang="en-US" sz="1400" dirty="0" smtClean="0"/>
              <a:t>Fabric </a:t>
            </a:r>
            <a:r>
              <a:rPr lang="en-US" sz="1400" dirty="0"/>
              <a:t>Painting </a:t>
            </a:r>
            <a:r>
              <a:rPr lang="ru-RU" sz="1400" dirty="0" smtClean="0"/>
              <a:t>подходит как для раскрашивания одежды, так и домашнего текстиля  или аксессуаров </a:t>
            </a:r>
          </a:p>
          <a:p>
            <a:pPr>
              <a:buFontTx/>
              <a:buChar char="-"/>
            </a:pPr>
            <a:r>
              <a:rPr lang="ru-RU" sz="1400" dirty="0" smtClean="0"/>
              <a:t>Обеспечивает мягкость финальному рисунку и улучшает смешивание или детализацию цветов</a:t>
            </a:r>
          </a:p>
          <a:p>
            <a:pPr>
              <a:buFontTx/>
              <a:buChar char="-"/>
            </a:pPr>
            <a:r>
              <a:rPr lang="ru-RU" sz="1400" dirty="0" smtClean="0"/>
              <a:t>Не разбавляет цвет краски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</a:p>
          <a:p>
            <a:pPr>
              <a:buFontTx/>
              <a:buChar char="-"/>
            </a:pPr>
            <a:r>
              <a:rPr lang="ru-RU" sz="1400" dirty="0" smtClean="0"/>
              <a:t>Не токсичен</a:t>
            </a:r>
          </a:p>
          <a:p>
            <a:pPr>
              <a:buFontTx/>
              <a:buChar char="-"/>
            </a:pPr>
            <a:r>
              <a:rPr lang="ru-RU" sz="1400" dirty="0" smtClean="0"/>
              <a:t>Краска должна быть размазана по ткани – достаточным слоем</a:t>
            </a:r>
            <a:r>
              <a:rPr lang="en-US" sz="1400" dirty="0" smtClean="0"/>
              <a:t>.</a:t>
            </a:r>
            <a:endParaRPr lang="ru-RU" sz="1400" dirty="0"/>
          </a:p>
          <a:p>
            <a:pPr>
              <a:buFontTx/>
              <a:buChar char="-"/>
            </a:pPr>
            <a:r>
              <a:rPr lang="ru-RU" sz="1400" dirty="0" smtClean="0"/>
              <a:t>Можно добавлять оттенки и детали только пока рисунок остается влажным</a:t>
            </a:r>
            <a:r>
              <a:rPr lang="en-US" sz="1400" dirty="0" smtClean="0"/>
              <a:t>.</a:t>
            </a:r>
            <a:endParaRPr lang="ru-RU" sz="1400" dirty="0"/>
          </a:p>
          <a:p>
            <a:pPr>
              <a:buFontTx/>
              <a:buChar char="-"/>
            </a:pPr>
            <a:r>
              <a:rPr lang="ru-RU" sz="1400" dirty="0" smtClean="0"/>
              <a:t>Чтобы сделать рисунок устойчивым</a:t>
            </a:r>
            <a:r>
              <a:rPr lang="en-US" sz="1400" dirty="0" smtClean="0"/>
              <a:t>, </a:t>
            </a:r>
            <a:r>
              <a:rPr lang="ru-RU" sz="1400" dirty="0" smtClean="0"/>
              <a:t>необходимо закрепить через нагрев – можно утюгом, прогладив место рисунка через ткань или через бумагу</a:t>
            </a:r>
            <a:r>
              <a:rPr lang="en-US" sz="1400" dirty="0" smtClean="0"/>
              <a:t>. </a:t>
            </a:r>
            <a:endParaRPr lang="ru-RU" sz="1400" dirty="0"/>
          </a:p>
          <a:p>
            <a:pPr>
              <a:buFontTx/>
              <a:buChar char="-"/>
            </a:pPr>
            <a:r>
              <a:rPr lang="ru-RU" sz="1400" dirty="0" smtClean="0"/>
              <a:t>Нельзя проглаживать прямо по рисунку</a:t>
            </a:r>
            <a:r>
              <a:rPr lang="en-US" sz="1400" dirty="0" smtClean="0"/>
              <a:t>. </a:t>
            </a:r>
            <a:r>
              <a:rPr lang="ru-RU" sz="1400" dirty="0" smtClean="0"/>
              <a:t>Температура на утюге должна соответствовать виду ткани, на каждый участок требуется примерно</a:t>
            </a:r>
            <a:r>
              <a:rPr lang="en-US" sz="1400" dirty="0" smtClean="0"/>
              <a:t> </a:t>
            </a:r>
            <a:r>
              <a:rPr lang="en-US" sz="1400" dirty="0"/>
              <a:t>20-30 </a:t>
            </a:r>
            <a:r>
              <a:rPr lang="ru-RU" sz="1400" dirty="0" smtClean="0"/>
              <a:t>секунд тепловой обработки</a:t>
            </a:r>
            <a:r>
              <a:rPr lang="en-US" sz="1400" dirty="0" smtClean="0"/>
              <a:t>. </a:t>
            </a:r>
            <a:endParaRPr lang="ru-RU" sz="1400" dirty="0"/>
          </a:p>
          <a:p>
            <a:pPr>
              <a:buFontTx/>
              <a:buChar char="-"/>
            </a:pPr>
            <a:r>
              <a:rPr lang="ru-RU" sz="1400" dirty="0" smtClean="0"/>
              <a:t>После это, выверните изделие на обратную сторону и прогладьте также 20-30 секунд оборотную сторону рисунка</a:t>
            </a:r>
            <a:r>
              <a:rPr lang="en-US" sz="1400" dirty="0" smtClean="0"/>
              <a:t>.</a:t>
            </a:r>
            <a:endParaRPr lang="ru-RU" sz="1400" dirty="0"/>
          </a:p>
          <a:p>
            <a:pPr>
              <a:buFontTx/>
              <a:buChar char="-"/>
            </a:pPr>
            <a:r>
              <a:rPr lang="ru-RU" sz="1400" dirty="0" smtClean="0"/>
              <a:t>После этого, изделие вывернутое наизнанку желательно простирать в стиральной машинке на стандартном цикле стирки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pic>
        <p:nvPicPr>
          <p:cNvPr id="15364" name="Picture 4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www.decoart.com/products/Fabric_Painting_Medium/images/DAS10_bot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52" y="2852936"/>
            <a:ext cx="11924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decoart.com/products/Fabric_Painting_Medium/images/FabricPaintingMed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0"/>
            <a:ext cx="14287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Медиум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 Adhesion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552" y="1484784"/>
            <a:ext cx="6873760" cy="5040560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4800" dirty="0" smtClean="0"/>
              <a:t>Используется для того, чтобы акриловая краска «надежно прилипла» к поверхности</a:t>
            </a:r>
          </a:p>
          <a:p>
            <a:pPr>
              <a:buFontTx/>
              <a:buChar char="-"/>
            </a:pPr>
            <a:r>
              <a:rPr lang="ru-RU" sz="4800" dirty="0" smtClean="0"/>
              <a:t>Используется для надежного нанесения акриловой краски на любые гладкие и скользкие поверхности, например, на стекло, на глазурованную керамику, на восковые или парафиновые свечи, на гладкий пластик и </a:t>
            </a:r>
            <a:r>
              <a:rPr lang="ru-RU" sz="4800" dirty="0" smtClean="0"/>
              <a:t>т.д.</a:t>
            </a:r>
            <a:endParaRPr lang="ru-RU" sz="4800" dirty="0" smtClean="0"/>
          </a:p>
        </p:txBody>
      </p:sp>
      <p:pic>
        <p:nvPicPr>
          <p:cNvPr id="15364" name="Picture 4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Paint Adhesion 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76872"/>
            <a:ext cx="10404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3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Медиум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состаривания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552" y="1484784"/>
            <a:ext cx="6873760" cy="5040560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4000" dirty="0" smtClean="0"/>
              <a:t>В первую очередь используется для применения по дереву. Смешиванием с акриловыми красками получается состав – морилка, который при нанесении на дерево создает эффект состаренного дерева</a:t>
            </a:r>
            <a:r>
              <a:rPr lang="en-US" sz="4000" dirty="0" smtClean="0"/>
              <a:t>.</a:t>
            </a:r>
            <a:r>
              <a:rPr lang="ru-RU" sz="4000" dirty="0" smtClean="0"/>
              <a:t> В целом позволяет получить из краски краску-</a:t>
            </a:r>
            <a:r>
              <a:rPr lang="ru-RU" sz="4000" dirty="0" err="1" smtClean="0"/>
              <a:t>дистресс</a:t>
            </a:r>
            <a:r>
              <a:rPr lang="ru-RU" sz="4000" dirty="0" smtClean="0"/>
              <a:t>, - эффект </a:t>
            </a:r>
            <a:r>
              <a:rPr lang="ru-RU" sz="4000" dirty="0" err="1" smtClean="0"/>
              <a:t>состаривания</a:t>
            </a:r>
            <a:r>
              <a:rPr lang="ru-RU" sz="4000" dirty="0" smtClean="0"/>
              <a:t> с более темными и более светлыми участками</a:t>
            </a:r>
          </a:p>
          <a:p>
            <a:pPr>
              <a:buFontTx/>
              <a:buChar char="-"/>
            </a:pPr>
            <a:r>
              <a:rPr lang="ru-RU" sz="4400" dirty="0" smtClean="0"/>
              <a:t>Для использования по дереву, папье-маше, штукатурке или неглазированной керамике смешивается в равных пропорциях с акриловой краской</a:t>
            </a:r>
            <a:r>
              <a:rPr lang="en-US" sz="4400" dirty="0" smtClean="0"/>
              <a:t>.</a:t>
            </a:r>
            <a:endParaRPr lang="ru-RU" sz="4400" dirty="0" smtClean="0"/>
          </a:p>
          <a:p>
            <a:pPr>
              <a:buFontTx/>
              <a:buChar char="-"/>
            </a:pPr>
            <a:r>
              <a:rPr lang="ru-RU" sz="4400" dirty="0" smtClean="0"/>
              <a:t>Может применятся и для металла: данный медиум смешивается с краской для металла (такой, которая не требует грунтовки)</a:t>
            </a:r>
            <a:r>
              <a:rPr lang="en-US" sz="4400" dirty="0" smtClean="0"/>
              <a:t>.</a:t>
            </a:r>
            <a:endParaRPr lang="ru-RU" sz="4800" dirty="0" smtClean="0"/>
          </a:p>
        </p:txBody>
      </p:sp>
      <p:pic>
        <p:nvPicPr>
          <p:cNvPr id="15364" name="Picture 4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www.decoart.com/products/StainingAntiquing_Medium/images/DS51_bot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60848"/>
            <a:ext cx="1286619" cy="33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4109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Медиум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создания объема – «утолщения»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552" y="1484784"/>
            <a:ext cx="6873760" cy="5040560"/>
          </a:xfrm>
        </p:spPr>
        <p:txBody>
          <a:bodyPr>
            <a:normAutofit fontScale="47500" lnSpcReduction="20000"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Если смешать медиум для создания объема с акриловой краской</a:t>
            </a:r>
            <a:r>
              <a:rPr lang="en-US" dirty="0" smtClean="0"/>
              <a:t>,</a:t>
            </a:r>
            <a:r>
              <a:rPr lang="ru-RU" dirty="0" smtClean="0"/>
              <a:t> то при нанесении краски создается объемный – так можно выделить отдельные детали в дизайне или создать необычную картинку</a:t>
            </a:r>
            <a:r>
              <a:rPr lang="en-US" dirty="0" smtClean="0"/>
              <a:t>.</a:t>
            </a:r>
            <a:r>
              <a:rPr lang="ru-RU" dirty="0" smtClean="0"/>
              <a:t> Например, можно выделить детали цветка, или сделать объемными горы на картине и </a:t>
            </a:r>
            <a:r>
              <a:rPr lang="ru-RU" dirty="0" smtClean="0"/>
              <a:t>т.д.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Данный медиум универсален – для того, чтобы использовать его для различных поверхностей, просто смешайте данный медиум с краской, которая подходит для выбранной поверхности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3300" dirty="0" smtClean="0"/>
              <a:t>По умолчанию попробуйте смешать равные части акриловой краски, подходящей для выбранной поверхности и данного медиума</a:t>
            </a:r>
            <a:r>
              <a:rPr lang="en-US" sz="3300" dirty="0" smtClean="0"/>
              <a:t>. </a:t>
            </a:r>
            <a:r>
              <a:rPr lang="ru-RU" sz="3300" dirty="0" smtClean="0"/>
              <a:t>Для работы с данным медиумом отлично подходят краски Американа</a:t>
            </a:r>
            <a:r>
              <a:rPr lang="en-US" sz="3300" dirty="0" smtClean="0"/>
              <a:t>.</a:t>
            </a:r>
            <a:r>
              <a:rPr lang="ru-RU" sz="3300" dirty="0" smtClean="0"/>
              <a:t> Если Вы хотите еще больший объем – чем тот, который получился при смешивании равных долей медиума и краски</a:t>
            </a:r>
            <a:r>
              <a:rPr lang="en-US" sz="3300" dirty="0" smtClean="0"/>
              <a:t>, </a:t>
            </a:r>
            <a:r>
              <a:rPr lang="ru-RU" sz="3300" dirty="0" smtClean="0"/>
              <a:t>Вы можете добавить еще большее количество медиума. </a:t>
            </a:r>
          </a:p>
          <a:p>
            <a:pPr marL="0" indent="0">
              <a:buNone/>
            </a:pPr>
            <a:endParaRPr lang="ru-RU" sz="3300" dirty="0" smtClean="0"/>
          </a:p>
          <a:p>
            <a:pPr>
              <a:buFontTx/>
              <a:buChar char="-"/>
            </a:pPr>
            <a:r>
              <a:rPr lang="ru-RU" sz="3300" dirty="0" smtClean="0"/>
              <a:t>Наносить на поверхность можно с помощи кисти или шпателя</a:t>
            </a:r>
            <a:r>
              <a:rPr lang="en-US" sz="3300" dirty="0" smtClean="0"/>
              <a:t>.</a:t>
            </a:r>
            <a:r>
              <a:rPr lang="ru-RU" sz="3300" dirty="0" smtClean="0"/>
              <a:t> Инструменты очищайте сразу же после использования</a:t>
            </a:r>
            <a:r>
              <a:rPr lang="en-US" sz="3300" dirty="0" smtClean="0"/>
              <a:t>.</a:t>
            </a:r>
            <a:r>
              <a:rPr lang="ru-RU" sz="3300" dirty="0" smtClean="0"/>
              <a:t> Оставьте сохнуть на ночь</a:t>
            </a:r>
            <a:r>
              <a:rPr lang="en-US" sz="3300" dirty="0" smtClean="0"/>
              <a:t>. </a:t>
            </a:r>
            <a:r>
              <a:rPr lang="ru-RU" sz="3300" dirty="0" smtClean="0"/>
              <a:t>Время высыхания зависит от того, каким слоем была нанесена в итоге краска с медиумом</a:t>
            </a:r>
            <a:r>
              <a:rPr lang="en-US" sz="3300" dirty="0" smtClean="0"/>
              <a:t>.</a:t>
            </a:r>
            <a:endParaRPr lang="ru-RU" sz="3300" dirty="0"/>
          </a:p>
        </p:txBody>
      </p:sp>
      <p:pic>
        <p:nvPicPr>
          <p:cNvPr id="15364" name="Picture 4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decoart.com/products/Thickening_Medium/images/DS44_bot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24944"/>
            <a:ext cx="1076951" cy="277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decoart.com/products/Thickening_Medium/images/thik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86" y="1196752"/>
            <a:ext cx="2007756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4109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Паста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объемный эффект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552" y="1484784"/>
            <a:ext cx="6873760" cy="5040560"/>
          </a:xfrm>
        </p:spPr>
        <p:txBody>
          <a:bodyPr>
            <a:normAutofit fontScale="47500" lnSpcReduction="20000"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Эта паста добавляет эффект объема, используется для коллажей или работ в стиле </a:t>
            </a:r>
            <a:r>
              <a:rPr lang="ru-RU" dirty="0" err="1" smtClean="0"/>
              <a:t>Микс</a:t>
            </a:r>
            <a:r>
              <a:rPr lang="ru-RU" dirty="0" smtClean="0"/>
              <a:t> Медиа, а также  для рисунков, и создания акцентов в декоре – например, для украшения ваз, стеклянной посуды, рам, мебели</a:t>
            </a:r>
            <a:r>
              <a:rPr lang="en-US" dirty="0" smtClean="0"/>
              <a:t>, </a:t>
            </a:r>
            <a:r>
              <a:rPr lang="ru-RU" dirty="0" smtClean="0"/>
              <a:t>птичьих клеток и </a:t>
            </a:r>
            <a:r>
              <a:rPr lang="ru-RU" dirty="0" err="1" smtClean="0"/>
              <a:t>тд</a:t>
            </a:r>
            <a:r>
              <a:rPr lang="en-US" dirty="0" smtClean="0"/>
              <a:t>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Твердая, </a:t>
            </a:r>
            <a:r>
              <a:rPr lang="ru-RU" dirty="0" smtClean="0"/>
              <a:t>но гибкая объемная паста – не трескается, не отваливается</a:t>
            </a:r>
            <a:r>
              <a:rPr lang="en-US" dirty="0" smtClean="0"/>
              <a:t>. </a:t>
            </a:r>
            <a:r>
              <a:rPr lang="ru-RU" dirty="0" smtClean="0"/>
              <a:t>Можно придать ей нужны оттенок добавив краски пока паста влажная, либо покрасить поверх, когда паста уже высохнет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FontTx/>
              <a:buChar char="-"/>
            </a:pPr>
            <a:r>
              <a:rPr lang="ru-RU" sz="3300" dirty="0"/>
              <a:t>Когда высыхает приобретает непрозрачный белый цвет</a:t>
            </a:r>
            <a:r>
              <a:rPr lang="en-US" sz="3300" dirty="0"/>
              <a:t>.</a:t>
            </a:r>
            <a:endParaRPr lang="ru-RU" sz="3300" dirty="0"/>
          </a:p>
          <a:p>
            <a:pPr>
              <a:buFontTx/>
              <a:buChar char="-"/>
            </a:pPr>
            <a:r>
              <a:rPr lang="ru-RU" sz="3300" dirty="0"/>
              <a:t>Можно раскрасить во все возможные цвета, например с помощью краски </a:t>
            </a:r>
            <a:r>
              <a:rPr lang="en-US" sz="3300" dirty="0"/>
              <a:t>Americana</a:t>
            </a:r>
            <a:r>
              <a:rPr lang="ru-RU" sz="3300" dirty="0"/>
              <a:t> – или с помощью любой другой акриловой краски</a:t>
            </a:r>
          </a:p>
          <a:p>
            <a:pPr>
              <a:buFontTx/>
              <a:buChar char="-"/>
            </a:pPr>
            <a:r>
              <a:rPr lang="ru-RU" sz="3300" dirty="0"/>
              <a:t>Применение</a:t>
            </a:r>
            <a:r>
              <a:rPr lang="en-US" sz="3300" dirty="0"/>
              <a:t>: </a:t>
            </a:r>
            <a:r>
              <a:rPr lang="ru-RU" sz="3300" dirty="0" smtClean="0"/>
              <a:t>Хорошо ложится на большинство поверхностей</a:t>
            </a:r>
            <a:r>
              <a:rPr lang="en-US" sz="3300" dirty="0" smtClean="0"/>
              <a:t>. </a:t>
            </a:r>
            <a:r>
              <a:rPr lang="ru-RU" sz="3300" dirty="0" smtClean="0"/>
              <a:t>Наносить тонкими слоями до желаемого объема при помощи шпателя или жесткой кисти</a:t>
            </a:r>
            <a:r>
              <a:rPr lang="en-US" sz="3300" dirty="0" smtClean="0"/>
              <a:t>. </a:t>
            </a:r>
            <a:endParaRPr lang="ru-RU" sz="3300" dirty="0" smtClean="0"/>
          </a:p>
          <a:p>
            <a:pPr>
              <a:buFontTx/>
              <a:buChar char="-"/>
            </a:pPr>
            <a:r>
              <a:rPr lang="ru-RU" sz="3300" dirty="0" smtClean="0"/>
              <a:t>Окончательно высыхает через</a:t>
            </a:r>
            <a:r>
              <a:rPr lang="en-US" sz="3300" dirty="0" smtClean="0"/>
              <a:t> </a:t>
            </a:r>
            <a:r>
              <a:rPr lang="en-US" sz="3300" dirty="0"/>
              <a:t>4-12 </a:t>
            </a:r>
            <a:r>
              <a:rPr lang="ru-RU" sz="3300" dirty="0" smtClean="0"/>
              <a:t>часов, в зависимости от толщины нанесенного слоя и влажности в помещении</a:t>
            </a:r>
            <a:r>
              <a:rPr lang="en-US" sz="3300" dirty="0" smtClean="0"/>
              <a:t>. </a:t>
            </a:r>
            <a:r>
              <a:rPr lang="ru-RU" sz="3300" dirty="0" smtClean="0"/>
              <a:t>После того, как высохнет – может быть раскрашена.</a:t>
            </a:r>
            <a:r>
              <a:rPr lang="en-US" sz="3300" dirty="0" smtClean="0"/>
              <a:t> </a:t>
            </a:r>
            <a:endParaRPr lang="ru-RU" sz="3300" dirty="0" smtClean="0"/>
          </a:p>
          <a:p>
            <a:pPr>
              <a:buFontTx/>
              <a:buChar char="-"/>
            </a:pPr>
            <a:r>
              <a:rPr lang="ru-RU" sz="3300" dirty="0" smtClean="0"/>
              <a:t>Может быть разбавлена водой и </a:t>
            </a:r>
            <a:r>
              <a:rPr lang="ru-RU" sz="3300" dirty="0" err="1" smtClean="0"/>
              <a:t>затонирована</a:t>
            </a:r>
            <a:r>
              <a:rPr lang="ru-RU" sz="3300" dirty="0" smtClean="0"/>
              <a:t> добавлением акриловой краски до нанесения на поверхность.</a:t>
            </a:r>
            <a:r>
              <a:rPr lang="en-US" sz="3300" dirty="0" smtClean="0"/>
              <a:t> </a:t>
            </a:r>
            <a:endParaRPr lang="ru-RU" sz="3300" dirty="0" smtClean="0"/>
          </a:p>
          <a:p>
            <a:pPr>
              <a:buFontTx/>
              <a:buChar char="-"/>
            </a:pPr>
            <a:r>
              <a:rPr lang="ru-RU" sz="3300" dirty="0" smtClean="0"/>
              <a:t>Законченные работы могут быть покрыты сверху лаком, который наносится с помощью кисти или спрея.</a:t>
            </a:r>
            <a:endParaRPr lang="ru-RU" sz="3300" dirty="0"/>
          </a:p>
          <a:p>
            <a:pPr>
              <a:buFontTx/>
              <a:buChar char="-"/>
            </a:pPr>
            <a:endParaRPr lang="ru-RU" sz="3300" dirty="0"/>
          </a:p>
        </p:txBody>
      </p:sp>
      <p:pic>
        <p:nvPicPr>
          <p:cNvPr id="15364" name="Picture 4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decoart.com/products/Dimensional_Effects/images/Dimensional-Effects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2347517" cy="12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.decoart.com/products/Dimensional_Effects/images/Dimensional-Effects-card-mock-u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6287" r="7910" b="6089"/>
          <a:stretch/>
        </p:blipFill>
        <p:spPr bwMode="auto">
          <a:xfrm>
            <a:off x="7300410" y="3646488"/>
            <a:ext cx="1843589" cy="236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4109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Паста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объемный кракелюр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552" y="1484784"/>
            <a:ext cx="6873760" cy="5040560"/>
          </a:xfrm>
        </p:spPr>
        <p:txBody>
          <a:bodyPr>
            <a:normAutofit fontScale="40000" lnSpcReduction="20000"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Новый инновационный продукт для создания эффекта кракелюра в различных цветах – 10 цветов пасты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Отлично подходит как для того, чтобы дать новую жизнь старому предмету, так и для того чтобы создать уникальную новую вещь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Непрозрачная текстура легко покрывает неровные или поцарапанные поверхности при нанесении всего одного слоя. </a:t>
            </a:r>
          </a:p>
          <a:p>
            <a:pPr>
              <a:buFontTx/>
              <a:buChar char="-"/>
            </a:pPr>
            <a:r>
              <a:rPr lang="ru-RU" dirty="0" smtClean="0"/>
              <a:t>Эффект кракелюра появляется после того, как паста высыхает</a:t>
            </a:r>
            <a:r>
              <a:rPr lang="en-US" dirty="0" smtClean="0"/>
              <a:t>. </a:t>
            </a:r>
            <a:r>
              <a:rPr lang="ru-RU" dirty="0" smtClean="0"/>
              <a:t>Вы можете нарисовать что-то на потрескавшейся поверхности высохшей пасты или </a:t>
            </a:r>
            <a:r>
              <a:rPr lang="ru-RU" dirty="0" err="1" smtClean="0"/>
              <a:t>затонировать</a:t>
            </a:r>
            <a:r>
              <a:rPr lang="ru-RU" dirty="0" smtClean="0"/>
              <a:t> её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dirty="0" smtClean="0"/>
              <a:t>Размер трещинок определяется толщиной нанесенного слоя пасты</a:t>
            </a:r>
            <a:r>
              <a:rPr lang="en-US" dirty="0" smtClean="0"/>
              <a:t>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sz="3300" dirty="0" smtClean="0"/>
              <a:t>Влажное состояние</a:t>
            </a:r>
            <a:r>
              <a:rPr lang="en-US" sz="3300" dirty="0" smtClean="0"/>
              <a:t>: </a:t>
            </a:r>
            <a:r>
              <a:rPr lang="ru-RU" sz="3300" dirty="0" smtClean="0"/>
              <a:t>как </a:t>
            </a:r>
            <a:r>
              <a:rPr lang="ru-RU" sz="3300" dirty="0" err="1" smtClean="0"/>
              <a:t>стакко</a:t>
            </a:r>
            <a:r>
              <a:rPr lang="ru-RU" sz="3300" dirty="0" smtClean="0"/>
              <a:t> по консистенции</a:t>
            </a:r>
            <a:r>
              <a:rPr lang="en-US" sz="3300" dirty="0" smtClean="0"/>
              <a:t>, </a:t>
            </a:r>
            <a:r>
              <a:rPr lang="ru-RU" sz="3300" dirty="0" smtClean="0"/>
              <a:t>мягкая, </a:t>
            </a:r>
            <a:r>
              <a:rPr lang="ru-RU" sz="3300" dirty="0" err="1" smtClean="0"/>
              <a:t>кремообразная</a:t>
            </a:r>
            <a:r>
              <a:rPr lang="ru-RU" sz="3300" dirty="0" smtClean="0"/>
              <a:t> паста</a:t>
            </a:r>
            <a:endParaRPr lang="ru-RU" sz="3300" dirty="0"/>
          </a:p>
          <a:p>
            <a:pPr>
              <a:buFontTx/>
              <a:buChar char="-"/>
            </a:pPr>
            <a:r>
              <a:rPr lang="ru-RU" sz="3300" dirty="0" smtClean="0"/>
              <a:t>Высохшая паста</a:t>
            </a:r>
            <a:r>
              <a:rPr lang="en-US" sz="3300" dirty="0" smtClean="0"/>
              <a:t>: </a:t>
            </a:r>
            <a:r>
              <a:rPr lang="ru-RU" sz="3300" dirty="0" smtClean="0"/>
              <a:t>твердая</a:t>
            </a:r>
            <a:r>
              <a:rPr lang="en-US" sz="3300" dirty="0" smtClean="0"/>
              <a:t>, </a:t>
            </a:r>
            <a:r>
              <a:rPr lang="ru-RU" sz="3300" dirty="0" smtClean="0"/>
              <a:t>матовая поверхность с трещинками</a:t>
            </a:r>
            <a:endParaRPr lang="ru-RU" sz="3300" dirty="0"/>
          </a:p>
          <a:p>
            <a:pPr>
              <a:buFontTx/>
              <a:buChar char="-"/>
            </a:pPr>
            <a:r>
              <a:rPr lang="ru-RU" sz="3300" dirty="0" smtClean="0"/>
              <a:t>Можно рисовать по высохшей поверхности пасты, или нанести тон для получения эффекта </a:t>
            </a:r>
            <a:r>
              <a:rPr lang="ru-RU" sz="3300" dirty="0" err="1" smtClean="0"/>
              <a:t>состаривания</a:t>
            </a:r>
            <a:r>
              <a:rPr lang="en-US" sz="3300" dirty="0" smtClean="0"/>
              <a:t>. </a:t>
            </a:r>
            <a:endParaRPr lang="ru-RU" sz="3300" dirty="0" smtClean="0"/>
          </a:p>
          <a:p>
            <a:pPr>
              <a:buFontTx/>
              <a:buChar char="-"/>
            </a:pPr>
            <a:r>
              <a:rPr lang="ru-RU" sz="3300" dirty="0" smtClean="0"/>
              <a:t>Можно использовать трафареты при нанесении пасты</a:t>
            </a:r>
            <a:r>
              <a:rPr lang="en-US" sz="3300" dirty="0" smtClean="0"/>
              <a:t>: </a:t>
            </a:r>
            <a:endParaRPr lang="ru-RU" sz="3300" dirty="0" smtClean="0"/>
          </a:p>
          <a:p>
            <a:pPr>
              <a:buFontTx/>
              <a:buChar char="-"/>
            </a:pPr>
            <a:endParaRPr lang="ru-RU" sz="3300" dirty="0"/>
          </a:p>
          <a:p>
            <a:pPr>
              <a:buFontTx/>
              <a:buChar char="-"/>
            </a:pPr>
            <a:r>
              <a:rPr lang="ru-RU" sz="3300" dirty="0" smtClean="0"/>
              <a:t>При помощи инструментов для работы с текстурными пастами можно создать различные поверхности пасты – например, нанести круги, зиг-</a:t>
            </a:r>
            <a:r>
              <a:rPr lang="ru-RU" sz="3300" dirty="0" err="1" smtClean="0"/>
              <a:t>заги</a:t>
            </a:r>
            <a:r>
              <a:rPr lang="ru-RU" sz="3300" dirty="0" smtClean="0"/>
              <a:t>, волны, линии. При использовании инструментов, после нанесения каждой линии необходимо протирать инструмент.</a:t>
            </a:r>
          </a:p>
          <a:p>
            <a:pPr>
              <a:buFontTx/>
              <a:buChar char="-"/>
            </a:pPr>
            <a:r>
              <a:rPr lang="ru-RU" sz="3300" dirty="0" smtClean="0"/>
              <a:t>Методы </a:t>
            </a:r>
            <a:r>
              <a:rPr lang="ru-RU" sz="3300" dirty="0" err="1" smtClean="0"/>
              <a:t>состаривания</a:t>
            </a:r>
            <a:r>
              <a:rPr lang="en-US" sz="3300" dirty="0" smtClean="0"/>
              <a:t>: </a:t>
            </a:r>
            <a:r>
              <a:rPr lang="ru-RU" sz="3300" dirty="0" err="1" smtClean="0"/>
              <a:t>Кракелюрная</a:t>
            </a:r>
            <a:r>
              <a:rPr lang="ru-RU" sz="3300" dirty="0" smtClean="0"/>
              <a:t> паста может быть </a:t>
            </a:r>
            <a:r>
              <a:rPr lang="ru-RU" sz="3300" dirty="0" err="1" smtClean="0"/>
              <a:t>заглазурована</a:t>
            </a:r>
            <a:r>
              <a:rPr lang="ru-RU" sz="3300" dirty="0" smtClean="0"/>
              <a:t> с помощью средств </a:t>
            </a:r>
            <a:r>
              <a:rPr lang="en-US" sz="3300" dirty="0" smtClean="0"/>
              <a:t>Elegant </a:t>
            </a:r>
            <a:r>
              <a:rPr lang="en-US" sz="3300" dirty="0"/>
              <a:t>Finish Glazes </a:t>
            </a:r>
            <a:r>
              <a:rPr lang="ru-RU" sz="3300" dirty="0" smtClean="0"/>
              <a:t>– либо иными другими по вашему выбору</a:t>
            </a:r>
            <a:r>
              <a:rPr lang="en-US" sz="3300" dirty="0" smtClean="0"/>
              <a:t>. </a:t>
            </a:r>
            <a:r>
              <a:rPr lang="ru-RU" sz="3300" dirty="0" smtClean="0"/>
              <a:t>Чтобы приготовить глазуровку</a:t>
            </a:r>
            <a:r>
              <a:rPr lang="en-US" sz="3300" dirty="0" smtClean="0"/>
              <a:t>, </a:t>
            </a:r>
            <a:r>
              <a:rPr lang="ru-RU" sz="3300" dirty="0" smtClean="0"/>
              <a:t>смешайте равные части воды и медиума </a:t>
            </a:r>
            <a:r>
              <a:rPr lang="en-US" sz="3300" dirty="0" err="1" smtClean="0"/>
              <a:t>DecoArt</a:t>
            </a:r>
            <a:r>
              <a:rPr lang="en-US" sz="3300" dirty="0" smtClean="0"/>
              <a:t> </a:t>
            </a:r>
            <a:r>
              <a:rPr lang="en-US" sz="3300" dirty="0"/>
              <a:t>Faux Glazing </a:t>
            </a:r>
            <a:r>
              <a:rPr lang="ru-RU" sz="3300" dirty="0" smtClean="0"/>
              <a:t>и добавьте</a:t>
            </a:r>
            <a:r>
              <a:rPr lang="en-US" sz="3300" dirty="0" smtClean="0"/>
              <a:t>  </a:t>
            </a:r>
            <a:r>
              <a:rPr lang="en-US" sz="3300" dirty="0"/>
              <a:t>35% </a:t>
            </a:r>
            <a:r>
              <a:rPr lang="ru-RU" sz="3300" dirty="0" smtClean="0"/>
              <a:t>акриловой краски по вашему выбору</a:t>
            </a:r>
            <a:r>
              <a:rPr lang="en-US" sz="3300" dirty="0" smtClean="0"/>
              <a:t>. </a:t>
            </a:r>
            <a:r>
              <a:rPr lang="ru-RU" sz="3300" dirty="0" smtClean="0"/>
              <a:t>После того, как работа высохнет</a:t>
            </a:r>
            <a:r>
              <a:rPr lang="en-US" sz="3300" dirty="0" smtClean="0"/>
              <a:t>, </a:t>
            </a:r>
            <a:r>
              <a:rPr lang="ru-RU" sz="3300" dirty="0" smtClean="0"/>
              <a:t>нанесите кистью глазуровку на поверхность. Сразу же удалите излишний состав с помощью мягкой тряпочки. </a:t>
            </a:r>
            <a:endParaRPr lang="ru-RU" sz="3300" dirty="0"/>
          </a:p>
        </p:txBody>
      </p:sp>
      <p:pic>
        <p:nvPicPr>
          <p:cNvPr id="15364" name="Picture 4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www.decoart.com/products/Texture_Crackle/images/TXC03-YellowOch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47" y="4437112"/>
            <a:ext cx="1903432" cy="213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decoart.com/products/Texture_Crackle/images/TextureCrackle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13297" cy="12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303" y="241624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факты о компании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Decoart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Американская компания, производитель широкого ассортимента красок и художественных материалов для художников, хобби и домашнего декора</a:t>
            </a:r>
          </a:p>
          <a:p>
            <a:r>
              <a:rPr lang="en-US" dirty="0" err="1"/>
              <a:t>DecoArt</a:t>
            </a:r>
            <a:r>
              <a:rPr lang="en-US" dirty="0"/>
              <a:t> </a:t>
            </a:r>
            <a:r>
              <a:rPr lang="ru-RU" dirty="0" smtClean="0"/>
              <a:t>было создано изначально как подразделение </a:t>
            </a:r>
            <a:r>
              <a:rPr lang="en-US" dirty="0" err="1" smtClean="0"/>
              <a:t>Ceramichrome</a:t>
            </a:r>
            <a:r>
              <a:rPr lang="en-US" dirty="0"/>
              <a:t>, Inc.,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en-US" dirty="0"/>
              <a:t>1985 </a:t>
            </a:r>
            <a:r>
              <a:rPr lang="ru-RU" dirty="0" smtClean="0"/>
              <a:t>компании, владельцами которой были </a:t>
            </a:r>
            <a:r>
              <a:rPr lang="en-US" dirty="0" smtClean="0"/>
              <a:t>Stanley </a:t>
            </a:r>
            <a:r>
              <a:rPr lang="en-US" dirty="0"/>
              <a:t>Clifford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/>
              <a:t>James Miller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С тех пор компания грандиозно выросла, в ее ассортименте более 20 товарных групп. Самыми известными марками компании являются </a:t>
            </a:r>
            <a:r>
              <a:rPr lang="en-US" dirty="0" smtClean="0"/>
              <a:t>Americana</a:t>
            </a:r>
            <a:r>
              <a:rPr lang="en-US" dirty="0"/>
              <a:t>, Dazzling </a:t>
            </a:r>
            <a:r>
              <a:rPr lang="en-US" dirty="0" err="1"/>
              <a:t>Metallics</a:t>
            </a:r>
            <a:r>
              <a:rPr lang="en-US" dirty="0"/>
              <a:t>, </a:t>
            </a:r>
            <a:r>
              <a:rPr lang="en-US" dirty="0" err="1"/>
              <a:t>SoSoft</a:t>
            </a:r>
            <a:r>
              <a:rPr lang="en-US" dirty="0"/>
              <a:t>, Craft Twinkles, Patio Paint, Crafter's Acrylic, Liquid Rainbow, Snow-Tex, </a:t>
            </a:r>
            <a:r>
              <a:rPr lang="en-US" dirty="0" err="1"/>
              <a:t>JansenArt</a:t>
            </a:r>
            <a:r>
              <a:rPr lang="en-US" dirty="0"/>
              <a:t> Traditions, </a:t>
            </a:r>
            <a:r>
              <a:rPr lang="en-US" dirty="0" err="1"/>
              <a:t>DuraClear</a:t>
            </a:r>
            <a:r>
              <a:rPr lang="en-US" dirty="0"/>
              <a:t> Varnishes, </a:t>
            </a:r>
            <a:r>
              <a:rPr lang="en-US" dirty="0" err="1" smtClean="0"/>
              <a:t>DecoMagic</a:t>
            </a:r>
            <a:endParaRPr lang="ru-RU" dirty="0" smtClean="0"/>
          </a:p>
          <a:p>
            <a:r>
              <a:rPr lang="ru-RU" dirty="0" smtClean="0"/>
              <a:t>Продукция продается в более чем 60ти странах. На данный момент информация на упаковках переведена на Английский, Испанский, Французский, Немецкий, Японский, Итальянский, Португальский и Голландский языки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Вся продукция компании производится в США, на собственной фабрике , 11 150 квадратных метров в в </a:t>
            </a:r>
            <a:r>
              <a:rPr lang="ru-RU" dirty="0" err="1" smtClean="0"/>
              <a:t>Стенфорде</a:t>
            </a:r>
            <a:r>
              <a:rPr lang="ru-RU" dirty="0" smtClean="0"/>
              <a:t>, штат Кентукки, в 35ти милях южнее </a:t>
            </a:r>
            <a:r>
              <a:rPr lang="ru-RU" dirty="0" err="1" smtClean="0"/>
              <a:t>Лексингтона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pic>
        <p:nvPicPr>
          <p:cNvPr id="5" name="Picture 2" descr="C:\Users\Ксения\Dropbox\an_design\реклама в журнал\краски\decoart-new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" y="44624"/>
            <a:ext cx="213747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4109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Паста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моделирования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484784"/>
            <a:ext cx="3672408" cy="2808312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Паста для моделирования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Может </a:t>
            </a:r>
            <a:r>
              <a:rPr lang="ru-RU" dirty="0" err="1" smtClean="0"/>
              <a:t>тониваться</a:t>
            </a:r>
            <a:r>
              <a:rPr lang="ru-RU" dirty="0" smtClean="0"/>
              <a:t>, окрашиваться, любая форма до высыхания</a:t>
            </a:r>
          </a:p>
        </p:txBody>
      </p:sp>
      <p:pic>
        <p:nvPicPr>
          <p:cNvPr id="15364" name="Picture 4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SC_0395-(Medium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72374"/>
            <a:ext cx="3600400" cy="246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[Andy%2520Skinner%2520Altered%2520Notebook%252022%255B3%255D.jpg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2046"/>
            <a:ext cx="320641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h4.ggpht.com/-TplMEg5cuZQ/TteAdhZekrI/AAAAAAAAC7k/qXLn_QLgPy4/andy-skinner-steampunk-bokcu2.png?imgmax=8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97052"/>
            <a:ext cx="2415401" cy="297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odeling Pas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1601146" cy="18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4109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для покраски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пенополистерола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MagiKote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552" y="1484784"/>
            <a:ext cx="6873760" cy="5040560"/>
          </a:xfrm>
        </p:spPr>
        <p:txBody>
          <a:bodyPr>
            <a:normAutofit fontScale="47500" lnSpcReduction="20000"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Состав для покрытия </a:t>
            </a:r>
            <a:r>
              <a:rPr lang="ru-RU" dirty="0" err="1" smtClean="0"/>
              <a:t>пенополистерола</a:t>
            </a:r>
            <a:r>
              <a:rPr lang="en-US" dirty="0" smtClean="0"/>
              <a:t>. </a:t>
            </a:r>
            <a:r>
              <a:rPr lang="ru-RU" dirty="0" smtClean="0"/>
              <a:t>Можно вырезать фигурки из </a:t>
            </a:r>
            <a:r>
              <a:rPr lang="ru-RU" dirty="0" err="1" smtClean="0"/>
              <a:t>пенополистерола</a:t>
            </a:r>
            <a:r>
              <a:rPr lang="ru-RU" dirty="0" smtClean="0"/>
              <a:t>, или составлять композиции, после того как работа из </a:t>
            </a:r>
            <a:r>
              <a:rPr lang="ru-RU" dirty="0" err="1" smtClean="0"/>
              <a:t>пенополистерола</a:t>
            </a:r>
            <a:r>
              <a:rPr lang="ru-RU" dirty="0" smtClean="0"/>
              <a:t> будет завершена, если покрыть ее </a:t>
            </a:r>
            <a:r>
              <a:rPr lang="en-US" dirty="0" err="1" smtClean="0"/>
              <a:t>MagiKote</a:t>
            </a:r>
            <a:r>
              <a:rPr lang="en-US" dirty="0"/>
              <a:t>™ </a:t>
            </a:r>
            <a:r>
              <a:rPr lang="ru-RU" dirty="0" smtClean="0"/>
              <a:t>- то поверхность будет гладкой и подготовленной для раскрашивания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Таким образом, с помощью этого состава (а также в зависимости от того, какой краской Вы сверху покроете) </a:t>
            </a:r>
            <a:r>
              <a:rPr lang="en-US" dirty="0" err="1" smtClean="0"/>
              <a:t>MagiKote</a:t>
            </a:r>
            <a:r>
              <a:rPr lang="en-US" dirty="0"/>
              <a:t>™, </a:t>
            </a:r>
            <a:r>
              <a:rPr lang="ru-RU" dirty="0" err="1" smtClean="0"/>
              <a:t>пенополистерол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может выглядеть как камень или как керамика 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en-US" dirty="0" smtClean="0"/>
              <a:t>... </a:t>
            </a:r>
            <a:r>
              <a:rPr lang="ru-RU" dirty="0" smtClean="0"/>
              <a:t>При том что фактически использован дешевый и легкий материал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Обычно работать с </a:t>
            </a:r>
            <a:r>
              <a:rPr lang="ru-RU" dirty="0" err="1" smtClean="0"/>
              <a:t>пенополистеролом</a:t>
            </a:r>
            <a:r>
              <a:rPr lang="ru-RU" dirty="0" smtClean="0"/>
              <a:t> не очень просто, так как поверхность неоднородная, и краска ложится на нее «пятнами»</a:t>
            </a:r>
            <a:r>
              <a:rPr lang="en-US" dirty="0" smtClean="0"/>
              <a:t>. </a:t>
            </a:r>
            <a:r>
              <a:rPr lang="ru-RU" dirty="0" smtClean="0"/>
              <a:t>Данный состав делает поверхность абсолютно однородной и ровной,</a:t>
            </a:r>
            <a:r>
              <a:rPr lang="en-US" dirty="0" smtClean="0"/>
              <a:t> </a:t>
            </a:r>
            <a:r>
              <a:rPr lang="ru-RU" dirty="0" smtClean="0"/>
              <a:t>после этого работа из </a:t>
            </a:r>
            <a:r>
              <a:rPr lang="ru-RU" dirty="0" err="1" smtClean="0"/>
              <a:t>пенополистерола</a:t>
            </a:r>
            <a:r>
              <a:rPr lang="ru-RU" dirty="0" smtClean="0"/>
              <a:t> идеально подходит для раскрашивания акриловыми красками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Для раскрашивания поверх состава рекомендуются именно акриловые краски, так как растворители применяемые в красках-спреях или в масляных красках могут растворять </a:t>
            </a:r>
            <a:r>
              <a:rPr lang="ru-RU" dirty="0" err="1" smtClean="0"/>
              <a:t>пенополистерол</a:t>
            </a:r>
            <a:r>
              <a:rPr lang="ru-RU" dirty="0" smtClean="0"/>
              <a:t>.</a:t>
            </a:r>
            <a:endParaRPr lang="ru-RU" sz="3300" dirty="0"/>
          </a:p>
        </p:txBody>
      </p:sp>
      <p:pic>
        <p:nvPicPr>
          <p:cNvPr id="15364" name="Picture 4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www.decoart.com/products/MagiKote/images/MagiKo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48880"/>
            <a:ext cx="1391361" cy="3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Универсальный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клей-лак для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декупажа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552" y="1484784"/>
            <a:ext cx="6873760" cy="50405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2400" dirty="0" smtClean="0"/>
              <a:t>Универсальное средство для </a:t>
            </a:r>
            <a:r>
              <a:rPr lang="ru-RU" sz="2400" dirty="0" err="1" smtClean="0"/>
              <a:t>декупажа</a:t>
            </a:r>
            <a:r>
              <a:rPr lang="ru-RU" sz="2400" dirty="0" smtClean="0"/>
              <a:t>, создания коллажей, создания работ в стиле </a:t>
            </a:r>
            <a:r>
              <a:rPr lang="ru-RU" sz="2400" dirty="0" err="1" smtClean="0"/>
              <a:t>микс</a:t>
            </a:r>
            <a:r>
              <a:rPr lang="ru-RU" sz="2400" dirty="0" smtClean="0"/>
              <a:t>-медиа, для закрепления собранных паззлов и так далее</a:t>
            </a:r>
          </a:p>
          <a:p>
            <a:pPr>
              <a:buFontTx/>
              <a:buChar char="-"/>
            </a:pPr>
            <a:r>
              <a:rPr lang="ru-RU" sz="2400" dirty="0" smtClean="0"/>
              <a:t>В 2х вариантах – матовый и глянцевый</a:t>
            </a:r>
          </a:p>
          <a:p>
            <a:pPr>
              <a:buFontTx/>
              <a:buChar char="-"/>
            </a:pPr>
            <a:r>
              <a:rPr lang="ru-RU" sz="2400" dirty="0" smtClean="0"/>
              <a:t>Подходит для нанесения бумаги на картон</a:t>
            </a:r>
            <a:r>
              <a:rPr lang="en-US" sz="2400" dirty="0" smtClean="0"/>
              <a:t>, </a:t>
            </a:r>
            <a:r>
              <a:rPr lang="ru-RU" sz="2400" dirty="0" smtClean="0"/>
              <a:t>папье-маше</a:t>
            </a:r>
            <a:r>
              <a:rPr lang="en-US" sz="2400" dirty="0" smtClean="0"/>
              <a:t>, </a:t>
            </a:r>
            <a:r>
              <a:rPr lang="ru-RU" sz="2400" dirty="0" smtClean="0"/>
              <a:t>дерево</a:t>
            </a:r>
            <a:r>
              <a:rPr lang="en-US" sz="2400" dirty="0" smtClean="0"/>
              <a:t>, </a:t>
            </a:r>
            <a:r>
              <a:rPr lang="ru-RU" sz="2400" dirty="0" smtClean="0"/>
              <a:t>неглазурованную керамику</a:t>
            </a:r>
            <a:r>
              <a:rPr lang="en-US" sz="2400" dirty="0" smtClean="0"/>
              <a:t>, </a:t>
            </a:r>
            <a:r>
              <a:rPr lang="ru-RU" sz="2400" dirty="0" smtClean="0"/>
              <a:t>холст</a:t>
            </a:r>
            <a:r>
              <a:rPr lang="en-US" sz="2400" dirty="0" smtClean="0"/>
              <a:t>, </a:t>
            </a:r>
            <a:r>
              <a:rPr lang="ru-RU" sz="2400" dirty="0" smtClean="0"/>
              <a:t>стекло</a:t>
            </a:r>
            <a:r>
              <a:rPr lang="en-US" sz="2400" dirty="0" smtClean="0"/>
              <a:t>, </a:t>
            </a:r>
            <a:r>
              <a:rPr lang="ru-RU" sz="2400" dirty="0" smtClean="0"/>
              <a:t>штукатурку</a:t>
            </a:r>
            <a:r>
              <a:rPr lang="en-US" sz="2400" dirty="0" smtClean="0"/>
              <a:t>, </a:t>
            </a:r>
            <a:r>
              <a:rPr lang="ru-RU" sz="2400" dirty="0" smtClean="0"/>
              <a:t>пенопласт</a:t>
            </a:r>
            <a:r>
              <a:rPr lang="en-US" sz="2400" dirty="0" smtClean="0"/>
              <a:t>, </a:t>
            </a:r>
            <a:r>
              <a:rPr lang="ru-RU" sz="2400" dirty="0" smtClean="0"/>
              <a:t>ткань и любые другие поверхности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Выпускается в объемах 60мл, 118 мл, 236 мл</a:t>
            </a:r>
            <a:r>
              <a:rPr lang="ru-RU" sz="2400" smtClean="0"/>
              <a:t>, 472мл</a:t>
            </a:r>
            <a:endParaRPr lang="ru-RU" sz="4800" dirty="0" smtClean="0"/>
          </a:p>
        </p:txBody>
      </p:sp>
      <p:pic>
        <p:nvPicPr>
          <p:cNvPr id="15364" name="Picture 4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www.decoart.com/products/Decoupage/images/Decoupage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decoart.com/products/Decoupage/images/DecoupageMat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32856"/>
            <a:ext cx="1359024" cy="354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Медиум для кракелюра, однокомпонентный и двухкомпонентный кракелюр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95536" y="1391488"/>
            <a:ext cx="2304256" cy="4879485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Медиум, который в классическом понимании является «однокомпонентным </a:t>
            </a:r>
            <a:r>
              <a:rPr lang="ru-RU" dirty="0" err="1" smtClean="0"/>
              <a:t>кракелюром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Первый слой краски, медиум, второй слой краски</a:t>
            </a:r>
          </a:p>
          <a:p>
            <a:r>
              <a:rPr lang="ru-RU" dirty="0" smtClean="0"/>
              <a:t>Только поверх краски</a:t>
            </a:r>
            <a:r>
              <a:rPr lang="en-US" dirty="0" smtClean="0"/>
              <a:t>: </a:t>
            </a:r>
            <a:r>
              <a:rPr lang="ru-RU" dirty="0" smtClean="0"/>
              <a:t>Эффект возникает за счет растрескивания верхнего слоя краски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228184" y="1764183"/>
            <a:ext cx="2602632" cy="4525963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Классический двухкомпонентный кракелюр – наносится поверх готовой работы или законченного изделия, например, работы в технике </a:t>
            </a:r>
            <a:r>
              <a:rPr lang="ru-RU" dirty="0" err="1" smtClean="0"/>
              <a:t>декупаж</a:t>
            </a:r>
            <a:r>
              <a:rPr lang="ru-RU" dirty="0" smtClean="0"/>
              <a:t> после нанесения поверх бумаги лака или финишного слоя</a:t>
            </a:r>
          </a:p>
          <a:p>
            <a:r>
              <a:rPr lang="ru-RU" dirty="0" smtClean="0"/>
              <a:t>Трещинки возникают за счет растрескивания верхнего слоя лака</a:t>
            </a:r>
          </a:p>
          <a:p>
            <a:endParaRPr lang="ru-RU" dirty="0"/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pic>
        <p:nvPicPr>
          <p:cNvPr id="15364" name="Picture 4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ecoart.com/products/One_Step_Crackle/images/OneStepCrackleBot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99989"/>
            <a:ext cx="1012810" cy="147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ecoart.com/products/One_Step_Crackle/images/OneStepCrackle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91488"/>
            <a:ext cx="17240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ecoart.com/products/Perfect_Crackle/images/PerfectCrackleCarded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7" y="5183013"/>
            <a:ext cx="1168909" cy="14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ecoart.com/products/Perfect_Crackle/images/PerfectCrackle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25913"/>
            <a:ext cx="1323390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3275856" y="1745010"/>
            <a:ext cx="2592288" cy="4564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3203848" y="1790185"/>
            <a:ext cx="28083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Используется также, как двухкомпонентный кракелюр – поверх фактически готового изделия, после нанесения лака или финального слоя.</a:t>
            </a:r>
          </a:p>
          <a:p>
            <a:pPr>
              <a:buFontTx/>
              <a:buChar char="-"/>
            </a:pPr>
            <a:r>
              <a:rPr lang="ru-RU" dirty="0" err="1" smtClean="0"/>
              <a:t>Декупаж</a:t>
            </a:r>
            <a:r>
              <a:rPr lang="ru-RU" dirty="0" smtClean="0"/>
              <a:t>: слой клея для </a:t>
            </a:r>
            <a:r>
              <a:rPr lang="ru-RU" dirty="0" err="1" smtClean="0"/>
              <a:t>декупажа</a:t>
            </a:r>
            <a:r>
              <a:rPr lang="ru-RU" dirty="0" smtClean="0"/>
              <a:t> – бумага – закрепить лаком или верхним слоем для </a:t>
            </a:r>
            <a:r>
              <a:rPr lang="ru-RU" dirty="0" err="1" smtClean="0"/>
              <a:t>декупажа</a:t>
            </a:r>
            <a:r>
              <a:rPr lang="ru-RU" dirty="0" smtClean="0"/>
              <a:t>. После высыхания нанести одношаговый кракелюр, дать высохнуть. Поверх нанести тонирующий состав (например, акриловая краска + медиум для </a:t>
            </a:r>
            <a:r>
              <a:rPr lang="ru-RU" dirty="0" err="1" smtClean="0"/>
              <a:t>состаривания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34" name="Picture 10" descr="http://www.decoart.com/products/Weathered_Wood/images/WeatheredWood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2246"/>
            <a:ext cx="1800200" cy="9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6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78540" y="319578"/>
            <a:ext cx="6275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использования медиума для кракелюра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16632"/>
            <a:ext cx="2185493" cy="1124744"/>
          </a:xfrm>
          <a:prstGeom prst="rect">
            <a:avLst/>
          </a:prstGeom>
          <a:noFill/>
        </p:spPr>
      </p:pic>
      <p:pic>
        <p:nvPicPr>
          <p:cNvPr id="5122" name="Picture 2" descr="http://akadesign.ca/wp-content/uploads/2011/06/crack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9" y="1700808"/>
            <a:ext cx="480053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decoart.com/Merchant2/graphics/00000002/DAS8-2ozWeatheredWo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26" y="4005064"/>
            <a:ext cx="8191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600200"/>
            <a:ext cx="2962672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2 контрастных слоя краски, между ними медиум</a:t>
            </a:r>
          </a:p>
          <a:p>
            <a:r>
              <a:rPr lang="ru-RU" dirty="0" smtClean="0"/>
              <a:t>Каждый слой должен быть хорошо просушен до нанесения следующего</a:t>
            </a:r>
          </a:p>
          <a:p>
            <a:r>
              <a:rPr lang="ru-RU" dirty="0" smtClean="0"/>
              <a:t>Внешний вид трещинок зависит от толщины ВЕРХНЕГО слоя краски (чем тоньше – тем меньше и аккуратнее трещинки), а также от направления нанесения мазков верхнего слоя краски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6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использования медиума для кракелюра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2769" y="1484784"/>
            <a:ext cx="3096344" cy="504056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2400" dirty="0" smtClean="0"/>
              <a:t>Универсальное средство для </a:t>
            </a:r>
            <a:r>
              <a:rPr lang="ru-RU" sz="2400" dirty="0" err="1" smtClean="0"/>
              <a:t>декупажа</a:t>
            </a:r>
            <a:r>
              <a:rPr lang="ru-RU" sz="2400" dirty="0" smtClean="0"/>
              <a:t>, создания коллажей, создания работ в стиле </a:t>
            </a:r>
            <a:r>
              <a:rPr lang="ru-RU" sz="2400" dirty="0" err="1" smtClean="0"/>
              <a:t>микс</a:t>
            </a:r>
            <a:r>
              <a:rPr lang="ru-RU" sz="2400" dirty="0" smtClean="0"/>
              <a:t>-медиа, для закрепления собранных паззлов и так далее</a:t>
            </a:r>
          </a:p>
          <a:p>
            <a:pPr>
              <a:buFontTx/>
              <a:buChar char="-"/>
            </a:pPr>
            <a:r>
              <a:rPr lang="ru-RU" sz="2400" dirty="0" smtClean="0"/>
              <a:t>В 2х вариантах – матовый и глянцевый</a:t>
            </a:r>
          </a:p>
          <a:p>
            <a:pPr>
              <a:buFontTx/>
              <a:buChar char="-"/>
            </a:pPr>
            <a:r>
              <a:rPr lang="ru-RU" sz="2400" dirty="0" smtClean="0"/>
              <a:t>Подходит для нанесения бумаги на картон</a:t>
            </a:r>
            <a:r>
              <a:rPr lang="en-US" sz="2400" dirty="0" smtClean="0"/>
              <a:t>, </a:t>
            </a:r>
            <a:r>
              <a:rPr lang="ru-RU" sz="2400" dirty="0" smtClean="0"/>
              <a:t>папье-маше</a:t>
            </a:r>
            <a:r>
              <a:rPr lang="en-US" sz="2400" dirty="0" smtClean="0"/>
              <a:t>, </a:t>
            </a:r>
            <a:r>
              <a:rPr lang="ru-RU" sz="2400" dirty="0" smtClean="0"/>
              <a:t>дерево</a:t>
            </a:r>
            <a:r>
              <a:rPr lang="en-US" sz="2400" dirty="0" smtClean="0"/>
              <a:t>, </a:t>
            </a:r>
            <a:r>
              <a:rPr lang="ru-RU" sz="2400" dirty="0" smtClean="0"/>
              <a:t>неглазурованную керамику</a:t>
            </a:r>
            <a:r>
              <a:rPr lang="en-US" sz="2400" dirty="0" smtClean="0"/>
              <a:t>, </a:t>
            </a:r>
            <a:r>
              <a:rPr lang="ru-RU" sz="2400" dirty="0" smtClean="0"/>
              <a:t>холст</a:t>
            </a:r>
            <a:r>
              <a:rPr lang="en-US" sz="2400" dirty="0" smtClean="0"/>
              <a:t>, </a:t>
            </a:r>
            <a:r>
              <a:rPr lang="ru-RU" sz="2400" dirty="0" smtClean="0"/>
              <a:t>стекло</a:t>
            </a:r>
            <a:r>
              <a:rPr lang="en-US" sz="2400" dirty="0" smtClean="0"/>
              <a:t>, </a:t>
            </a:r>
            <a:r>
              <a:rPr lang="ru-RU" sz="2400" dirty="0" smtClean="0"/>
              <a:t>штукатурку</a:t>
            </a:r>
            <a:r>
              <a:rPr lang="en-US" sz="2400" dirty="0" smtClean="0"/>
              <a:t>, </a:t>
            </a:r>
            <a:r>
              <a:rPr lang="ru-RU" sz="2400" dirty="0" smtClean="0"/>
              <a:t>пенопласт</a:t>
            </a:r>
            <a:r>
              <a:rPr lang="en-US" sz="2400" dirty="0" smtClean="0"/>
              <a:t>, </a:t>
            </a:r>
            <a:r>
              <a:rPr lang="ru-RU" sz="2400" dirty="0" smtClean="0"/>
              <a:t>ткань и любые другие поверхности</a:t>
            </a:r>
            <a:r>
              <a:rPr lang="en-US" sz="2400" dirty="0" smtClean="0"/>
              <a:t>.</a:t>
            </a:r>
            <a:endParaRPr lang="ru-RU" sz="2400" dirty="0" smtClean="0"/>
          </a:p>
        </p:txBody>
      </p:sp>
      <p:pic>
        <p:nvPicPr>
          <p:cNvPr id="15364" name="Picture 4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decoart.com/Projects/AmericanaPaint/crackle-pumpkin476x6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50000"/>
          <a:stretch/>
        </p:blipFill>
        <p:spPr bwMode="auto">
          <a:xfrm>
            <a:off x="120212" y="4573167"/>
            <a:ext cx="3523511" cy="216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025C-rSsjTQ/T2ur5cp1sTI/AAAAAAAADeY/7CwP8bWL-Lg/s640/DSC_4776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9" y="1772816"/>
            <a:ext cx="5715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использования одношагового кракелюра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pic>
        <p:nvPicPr>
          <p:cNvPr id="15364" name="Picture 4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ke a Distressed Crackled Vintage Map from a poster! CraftsbyAmanda.com @amandaforma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5066928" cy="5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580112" y="1700808"/>
            <a:ext cx="3106688" cy="489654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данном примере – </a:t>
            </a:r>
            <a:r>
              <a:rPr lang="ru-RU" dirty="0" err="1" smtClean="0"/>
              <a:t>декупажная</a:t>
            </a:r>
            <a:r>
              <a:rPr lang="ru-RU" dirty="0" smtClean="0"/>
              <a:t> работа. Поверх наклеенной бумажной карты наносится верхний слой </a:t>
            </a:r>
            <a:r>
              <a:rPr lang="ru-RU" dirty="0" err="1" smtClean="0"/>
              <a:t>декупажного</a:t>
            </a:r>
            <a:r>
              <a:rPr lang="ru-RU" dirty="0" smtClean="0"/>
              <a:t> состава. </a:t>
            </a:r>
          </a:p>
          <a:p>
            <a:r>
              <a:rPr lang="ru-RU" dirty="0" smtClean="0"/>
              <a:t>После того как верхний слой клея для </a:t>
            </a:r>
            <a:r>
              <a:rPr lang="ru-RU" dirty="0" err="1" smtClean="0"/>
              <a:t>декупажа</a:t>
            </a:r>
            <a:r>
              <a:rPr lang="ru-RU" dirty="0" smtClean="0"/>
              <a:t> высох – нанесен одношаговый кракелюр</a:t>
            </a:r>
          </a:p>
          <a:p>
            <a:r>
              <a:rPr lang="ru-RU" dirty="0" smtClean="0"/>
              <a:t>Видно что появились трещинки на прозрачном одношаговом </a:t>
            </a:r>
            <a:r>
              <a:rPr lang="ru-RU" dirty="0" err="1" smtClean="0"/>
              <a:t>кракелюрном</a:t>
            </a:r>
            <a:r>
              <a:rPr lang="ru-RU" dirty="0" smtClean="0"/>
              <a:t> </a:t>
            </a:r>
            <a:r>
              <a:rPr lang="ru-RU" dirty="0" err="1" smtClean="0"/>
              <a:t>составке</a:t>
            </a:r>
            <a:endParaRPr lang="ru-RU" dirty="0" smtClean="0"/>
          </a:p>
          <a:p>
            <a:r>
              <a:rPr lang="ru-RU" dirty="0" smtClean="0"/>
              <a:t>Поверх тряпочкой наносится тонирующий состав – </a:t>
            </a:r>
            <a:r>
              <a:rPr lang="ru-RU" dirty="0" err="1" smtClean="0"/>
              <a:t>краска+медиум</a:t>
            </a:r>
            <a:r>
              <a:rPr lang="ru-RU" dirty="0" smtClean="0"/>
              <a:t> для </a:t>
            </a:r>
            <a:r>
              <a:rPr lang="ru-RU" dirty="0" err="1" smtClean="0"/>
              <a:t>состаривания</a:t>
            </a:r>
            <a:r>
              <a:rPr lang="ru-RU" dirty="0" smtClean="0"/>
              <a:t>, или просто разбавленная водой краска</a:t>
            </a:r>
          </a:p>
          <a:p>
            <a:r>
              <a:rPr lang="ru-RU" dirty="0" smtClean="0"/>
              <a:t>Лишний тонирующий слой аккуратно убираем тряпочкой – до того, как он полностью высохнет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1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345" y="-171400"/>
            <a:ext cx="627504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использования одношагового кракелюра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1628800"/>
            <a:ext cx="2232248" cy="4896544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2400" dirty="0" smtClean="0"/>
              <a:t>Одношаговый кракелюр может использоваться фактически так же как двухкомпонентный кракелюр – но стоит дешевле!</a:t>
            </a:r>
          </a:p>
          <a:p>
            <a:pPr>
              <a:buFontTx/>
              <a:buChar char="-"/>
            </a:pPr>
            <a:r>
              <a:rPr lang="ru-RU" sz="2400" dirty="0" smtClean="0"/>
              <a:t>Американские мастерицы отмечают данный продукт как один из самых любимых</a:t>
            </a:r>
          </a:p>
          <a:p>
            <a:pPr>
              <a:buFontTx/>
              <a:buChar char="-"/>
            </a:pPr>
            <a:r>
              <a:rPr lang="ru-RU" sz="2400" dirty="0" smtClean="0"/>
              <a:t>Достигнутый эффект – очень красивый!</a:t>
            </a:r>
          </a:p>
        </p:txBody>
      </p:sp>
      <p:pic>
        <p:nvPicPr>
          <p:cNvPr id="15364" name="Picture 4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ke a Distressed Crackled Vintage Map from a poster! CraftsbyAmanda.com @amandaforma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36712"/>
            <a:ext cx="5715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использования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двухшагового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кракелюра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0414" y="1700808"/>
            <a:ext cx="3704073" cy="48965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2400" dirty="0" smtClean="0"/>
              <a:t>Мелкие красивые трещинки</a:t>
            </a:r>
          </a:p>
          <a:p>
            <a:pPr>
              <a:buFontTx/>
              <a:buChar char="-"/>
            </a:pPr>
            <a:r>
              <a:rPr lang="ru-RU" sz="2400" dirty="0" smtClean="0"/>
              <a:t>Для проявления трещинок надо наносится затирка или морилка, стирается лишнее</a:t>
            </a:r>
            <a:endParaRPr lang="ru-RU" sz="4800" dirty="0" smtClean="0"/>
          </a:p>
        </p:txBody>
      </p:sp>
      <p:pic>
        <p:nvPicPr>
          <p:cNvPr id="15364" name="Picture 4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ecoart.com/images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27438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[andy%2520skinner%2520altered%2520art%25202%255B3%255D.jpg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5260415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303" y="241624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Ассортимент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Decoart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Акриловые краски  различного назначения </a:t>
            </a:r>
            <a:r>
              <a:rPr lang="en-US" dirty="0" smtClean="0"/>
              <a:t>ALL-PURPOSE</a:t>
            </a:r>
          </a:p>
          <a:p>
            <a:r>
              <a:rPr lang="ru-RU" dirty="0" smtClean="0"/>
              <a:t>Краски по стеклу</a:t>
            </a:r>
          </a:p>
          <a:p>
            <a:r>
              <a:rPr lang="ru-RU" dirty="0" smtClean="0"/>
              <a:t>Краски для ткани</a:t>
            </a:r>
          </a:p>
          <a:p>
            <a:r>
              <a:rPr lang="ru-RU" dirty="0" smtClean="0"/>
              <a:t>Краски для наружных работ</a:t>
            </a:r>
          </a:p>
          <a:p>
            <a:r>
              <a:rPr lang="ru-RU" dirty="0" smtClean="0"/>
              <a:t>Краски-металлик</a:t>
            </a:r>
          </a:p>
          <a:p>
            <a:r>
              <a:rPr lang="ru-RU" dirty="0" err="1" smtClean="0"/>
              <a:t>Глиттерные</a:t>
            </a:r>
            <a:r>
              <a:rPr lang="ru-RU" dirty="0" smtClean="0"/>
              <a:t> продукты (Товары с </a:t>
            </a:r>
            <a:r>
              <a:rPr lang="ru-RU" dirty="0" err="1" smtClean="0"/>
              <a:t>глиттером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Специализированные товары</a:t>
            </a:r>
          </a:p>
          <a:p>
            <a:r>
              <a:rPr lang="ru-RU" dirty="0" smtClean="0"/>
              <a:t>Текстурные пасты и инструменты для них</a:t>
            </a:r>
          </a:p>
          <a:p>
            <a:r>
              <a:rPr lang="ru-RU" dirty="0" smtClean="0"/>
              <a:t>Клеевые вещества, материалы для подготовки поверхностей, и для финальной обработки</a:t>
            </a:r>
          </a:p>
          <a:p>
            <a:r>
              <a:rPr lang="ru-RU" dirty="0" smtClean="0"/>
              <a:t>Трафареты</a:t>
            </a:r>
          </a:p>
          <a:p>
            <a:endParaRPr lang="ru-RU" dirty="0"/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pic>
        <p:nvPicPr>
          <p:cNvPr id="5" name="Picture 2" descr="C:\Users\Ксения\Dropbox\an_design\реклама в журнал\краски\decoart-new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" y="44624"/>
            <a:ext cx="213747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303" y="241624"/>
            <a:ext cx="627504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Акриловые краски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Americana </a:t>
            </a:r>
            <a:r>
              <a:rPr lang="en-US" dirty="0" smtClean="0">
                <a:hlinkClick r:id="rId2"/>
              </a:rPr>
              <a:t>Acrylics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Americana </a:t>
            </a:r>
            <a:r>
              <a:rPr lang="en-US" dirty="0">
                <a:hlinkClick r:id="rId3"/>
              </a:rPr>
              <a:t>Multi-Surface </a:t>
            </a:r>
            <a:r>
              <a:rPr lang="en-US" dirty="0" smtClean="0">
                <a:hlinkClick r:id="rId3"/>
              </a:rPr>
              <a:t>Satin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Crafter's Acrylic</a:t>
            </a:r>
            <a:endParaRPr lang="ru-RU" dirty="0" smtClean="0"/>
          </a:p>
          <a:p>
            <a:r>
              <a:rPr lang="en-US" dirty="0" err="1" smtClean="0">
                <a:hlinkClick r:id="rId5"/>
              </a:rPr>
              <a:t>DecoArt</a:t>
            </a:r>
            <a:r>
              <a:rPr lang="en-US" dirty="0" smtClean="0">
                <a:hlinkClick r:id="rId5"/>
              </a:rPr>
              <a:t> </a:t>
            </a:r>
            <a:r>
              <a:rPr lang="en-US" dirty="0">
                <a:hlinkClick r:id="rId5"/>
              </a:rPr>
              <a:t>Student </a:t>
            </a:r>
            <a:r>
              <a:rPr lang="en-US" dirty="0" smtClean="0">
                <a:hlinkClick r:id="rId5"/>
              </a:rPr>
              <a:t>Acrylic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Traditions </a:t>
            </a:r>
            <a:r>
              <a:rPr lang="en-US" dirty="0">
                <a:hlinkClick r:id="rId6"/>
              </a:rPr>
              <a:t>Artist Acrylic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pic>
        <p:nvPicPr>
          <p:cNvPr id="5" name="Picture 2" descr="C:\Users\Ксения\Dropbox\an_design\реклама в журнал\краски\decoart-new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" y="44624"/>
            <a:ext cx="213747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303" y="241624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Акриловые краски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Americana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pic>
        <p:nvPicPr>
          <p:cNvPr id="5" name="Picture 2" descr="C:\Users\Ксения\Dropbox\an_design\реклама в журнал\краски\decoart-new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" y="44624"/>
            <a:ext cx="213747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ecoart.com/products/Americana_Acrylics/images/americanalogo__x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" y="44624"/>
            <a:ext cx="2321047" cy="15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ecoart.com/products/Americana_Acrylics/images/americana-group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33" y="4550646"/>
            <a:ext cx="2454631" cy="23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263 цвета</a:t>
            </a:r>
          </a:p>
          <a:p>
            <a:pPr>
              <a:buFontTx/>
              <a:buChar char="-"/>
            </a:pPr>
            <a:r>
              <a:rPr lang="ru-RU" dirty="0" smtClean="0"/>
              <a:t>Подходит </a:t>
            </a:r>
            <a:r>
              <a:rPr lang="ru-RU" dirty="0"/>
              <a:t>для самых различных целей</a:t>
            </a:r>
            <a:r>
              <a:rPr lang="en-US" dirty="0"/>
              <a:t> 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Акриловая </a:t>
            </a:r>
            <a:r>
              <a:rPr lang="ru-RU" dirty="0"/>
              <a:t>краска премиум качества </a:t>
            </a:r>
            <a:r>
              <a:rPr lang="ru-RU" dirty="0" smtClean="0"/>
              <a:t>используется для декоративной живописи, домашнего декорирования и рисования</a:t>
            </a:r>
            <a:r>
              <a:rPr lang="en-US" dirty="0" smtClean="0"/>
              <a:t>. 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На </a:t>
            </a:r>
            <a:r>
              <a:rPr lang="ru-RU" dirty="0"/>
              <a:t>водной основе, нетоксична</a:t>
            </a:r>
          </a:p>
          <a:p>
            <a:pPr>
              <a:buFontTx/>
              <a:buChar char="-"/>
            </a:pPr>
            <a:r>
              <a:rPr lang="ru-RU" dirty="0" smtClean="0"/>
              <a:t>Матовая краска. Может применяться с любым лаком, для того чтобы получить различные эффекты окрашивания поверхностей</a:t>
            </a:r>
          </a:p>
          <a:p>
            <a:pPr>
              <a:buFontTx/>
              <a:buChar char="-"/>
            </a:pPr>
            <a:r>
              <a:rPr lang="ru-RU" dirty="0" smtClean="0"/>
              <a:t>Может применятся фактически для любых поверхностей</a:t>
            </a:r>
            <a:r>
              <a:rPr lang="en-US" dirty="0" smtClean="0"/>
              <a:t>: </a:t>
            </a:r>
            <a:r>
              <a:rPr lang="ru-RU" dirty="0" smtClean="0"/>
              <a:t>дерево, холст, штукатурка, пластик, папье-маше, свечи, </a:t>
            </a:r>
            <a:r>
              <a:rPr lang="en-US" dirty="0" smtClean="0"/>
              <a:t>Walls</a:t>
            </a:r>
            <a:r>
              <a:rPr lang="ru-RU" dirty="0" smtClean="0"/>
              <a:t>, ткань, кожа, пенопласт, керамика, полимерная паста, акварельная бумага, </a:t>
            </a:r>
            <a:r>
              <a:rPr lang="en-US" dirty="0" err="1" smtClean="0"/>
              <a:t>Posterboard</a:t>
            </a:r>
            <a:r>
              <a:rPr lang="ru-RU" dirty="0" smtClean="0"/>
              <a:t>, металл </a:t>
            </a:r>
            <a:endParaRPr lang="ru-RU" b="1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7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303" y="241624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Акриловые краски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Americana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pic>
        <p:nvPicPr>
          <p:cNvPr id="5" name="Picture 2" descr="C:\Users\Ксения\Dropbox\an_design\реклама в журнал\краски\decoart-new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" y="44624"/>
            <a:ext cx="213747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ecoart.com/products/Americana_Acrylics/images/americanalogo__x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" y="44624"/>
            <a:ext cx="2321047" cy="15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ecoart.com/products/Americana_Acrylics/images/americana-group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77" y="4019013"/>
            <a:ext cx="3030695" cy="284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07443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/>
              </a:rPr>
              <a:t>- Высокая </a:t>
            </a:r>
            <a:r>
              <a:rPr lang="ru-RU" dirty="0" smtClean="0">
                <a:latin typeface="arial"/>
              </a:rPr>
              <a:t>насыщенность пигментом</a:t>
            </a:r>
          </a:p>
          <a:p>
            <a:r>
              <a:rPr lang="ru-RU" dirty="0" smtClean="0">
                <a:latin typeface="arial"/>
              </a:rPr>
              <a:t>- Обеспечивает </a:t>
            </a:r>
            <a:r>
              <a:rPr lang="ru-RU" dirty="0" smtClean="0">
                <a:latin typeface="arial"/>
              </a:rPr>
              <a:t>великолепное покрытие (закрашивание) </a:t>
            </a:r>
            <a:r>
              <a:rPr lang="ru-RU" dirty="0" smtClean="0">
                <a:latin typeface="arial"/>
              </a:rPr>
              <a:t>всей поверхности одним </a:t>
            </a:r>
            <a:r>
              <a:rPr lang="ru-RU" dirty="0" smtClean="0">
                <a:latin typeface="arial"/>
              </a:rPr>
              <a:t>слоем </a:t>
            </a:r>
          </a:p>
          <a:p>
            <a:r>
              <a:rPr lang="ru-RU" dirty="0" smtClean="0">
                <a:latin typeface="arial"/>
              </a:rPr>
              <a:t>- Мягкая кремовая консистенция</a:t>
            </a:r>
          </a:p>
          <a:p>
            <a:r>
              <a:rPr lang="ru-RU" dirty="0" smtClean="0">
                <a:latin typeface="arial"/>
              </a:rPr>
              <a:t>- Богатые насыщенные цвета</a:t>
            </a:r>
          </a:p>
          <a:p>
            <a:r>
              <a:rPr lang="ru-RU" dirty="0" smtClean="0">
                <a:latin typeface="arial"/>
              </a:rPr>
              <a:t>- </a:t>
            </a:r>
            <a:r>
              <a:rPr lang="ru-RU" dirty="0" smtClean="0">
                <a:latin typeface="arial"/>
              </a:rPr>
              <a:t>Постоянство </a:t>
            </a:r>
            <a:r>
              <a:rPr lang="ru-RU" dirty="0" smtClean="0">
                <a:latin typeface="arial"/>
              </a:rPr>
              <a:t>цвета независимо от партии или конкретной бутылочки</a:t>
            </a:r>
          </a:p>
          <a:p>
            <a:r>
              <a:rPr lang="ru-RU" dirty="0" smtClean="0">
                <a:latin typeface="arial"/>
              </a:rPr>
              <a:t>- Высочайший уровень контроля качества</a:t>
            </a:r>
          </a:p>
          <a:p>
            <a:r>
              <a:rPr lang="ru-RU" dirty="0" smtClean="0">
                <a:latin typeface="arial"/>
              </a:rPr>
              <a:t>- Не </a:t>
            </a:r>
            <a:r>
              <a:rPr lang="ru-RU" dirty="0" smtClean="0">
                <a:latin typeface="arial"/>
              </a:rPr>
              <a:t>токсичны </a:t>
            </a:r>
          </a:p>
          <a:p>
            <a:r>
              <a:rPr lang="ru-RU" dirty="0" smtClean="0">
                <a:latin typeface="arial"/>
              </a:rPr>
              <a:t>- Легко </a:t>
            </a:r>
            <a:r>
              <a:rPr lang="ru-RU" dirty="0" smtClean="0">
                <a:latin typeface="arial"/>
              </a:rPr>
              <a:t>смешиваются</a:t>
            </a:r>
          </a:p>
          <a:p>
            <a:r>
              <a:rPr lang="ru-RU" dirty="0" smtClean="0">
                <a:latin typeface="arial"/>
              </a:rPr>
              <a:t>- </a:t>
            </a:r>
            <a:r>
              <a:rPr lang="ru-RU" dirty="0" smtClean="0">
                <a:latin typeface="arial"/>
              </a:rPr>
              <a:t>Однородная вязкость</a:t>
            </a:r>
            <a:endParaRPr lang="ru-RU" dirty="0" smtClean="0">
              <a:latin typeface="arial"/>
            </a:endParaRPr>
          </a:p>
          <a:p>
            <a:r>
              <a:rPr lang="ru-RU" dirty="0" smtClean="0">
                <a:latin typeface="arial"/>
              </a:rPr>
              <a:t>- Устойчивы</a:t>
            </a:r>
            <a:endParaRPr lang="ru-RU" dirty="0" smtClean="0">
              <a:latin typeface="arial"/>
            </a:endParaRPr>
          </a:p>
          <a:p>
            <a:r>
              <a:rPr lang="ru-RU" dirty="0" smtClean="0">
                <a:latin typeface="arial"/>
              </a:rPr>
              <a:t>- Легко </a:t>
            </a:r>
            <a:r>
              <a:rPr lang="ru-RU" dirty="0" smtClean="0">
                <a:latin typeface="arial"/>
              </a:rPr>
              <a:t>смешиваются</a:t>
            </a:r>
          </a:p>
          <a:p>
            <a:r>
              <a:rPr lang="ru-RU" dirty="0" smtClean="0">
                <a:latin typeface="arial"/>
              </a:rPr>
              <a:t>- Легко </a:t>
            </a:r>
            <a:r>
              <a:rPr lang="ru-RU" dirty="0" smtClean="0">
                <a:latin typeface="arial"/>
              </a:rPr>
              <a:t>очищаются (до момента высыхания) </a:t>
            </a:r>
            <a:endParaRPr lang="ru-RU" dirty="0" smtClean="0">
              <a:latin typeface="arial"/>
            </a:endParaRPr>
          </a:p>
          <a:p>
            <a:r>
              <a:rPr lang="ru-RU" dirty="0" smtClean="0">
                <a:latin typeface="arial"/>
              </a:rPr>
              <a:t>с </a:t>
            </a:r>
            <a:r>
              <a:rPr lang="ru-RU" dirty="0" smtClean="0">
                <a:latin typeface="arial"/>
              </a:rPr>
              <a:t>помощью мыла и воды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pic>
        <p:nvPicPr>
          <p:cNvPr id="5" name="Picture 2" descr="C:\Users\Ксения\Dropbox\an_design\реклама в журнал\краски\decoart-new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" y="44624"/>
            <a:ext cx="213747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ecoart.com/products/Americana_Acrylics/images/americanalogo__x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" y="44624"/>
            <a:ext cx="2321047" cy="15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ecoart.com/products/Americana_Acrylics/images/americana-group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310615" cy="21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 smtClean="0">
              <a:latin typeface="arial"/>
            </a:endParaRPr>
          </a:p>
          <a:p>
            <a:r>
              <a:rPr lang="ru-RU" dirty="0" smtClean="0">
                <a:latin typeface="arial"/>
              </a:rPr>
              <a:t>Тонкий </a:t>
            </a:r>
            <a:r>
              <a:rPr lang="ru-RU" dirty="0" smtClean="0">
                <a:latin typeface="arial"/>
              </a:rPr>
              <a:t>полупрозрачный слой краски</a:t>
            </a:r>
            <a:r>
              <a:rPr lang="en-US" dirty="0" smtClean="0">
                <a:latin typeface="arial"/>
              </a:rPr>
              <a:t>: </a:t>
            </a:r>
            <a:r>
              <a:rPr lang="ru-RU" dirty="0" smtClean="0">
                <a:latin typeface="arial"/>
              </a:rPr>
              <a:t>смешать краску</a:t>
            </a:r>
            <a:r>
              <a:rPr lang="en-US" dirty="0" smtClean="0">
                <a:latin typeface="arial"/>
              </a:rPr>
              <a:t> </a:t>
            </a:r>
            <a:r>
              <a:rPr lang="ru-RU" dirty="0" smtClean="0">
                <a:latin typeface="arial"/>
              </a:rPr>
              <a:t>с</a:t>
            </a:r>
            <a:r>
              <a:rPr lang="en-US" dirty="0" smtClean="0">
                <a:latin typeface="arial"/>
              </a:rPr>
              <a:t> Brush 'n Blend Extender</a:t>
            </a:r>
            <a:r>
              <a:rPr lang="ru-RU" dirty="0" smtClean="0">
                <a:latin typeface="arial"/>
              </a:rPr>
              <a:t> - так можно получить полупрозрачный цвет, получить переход цвета или создать нужный оттенок</a:t>
            </a:r>
          </a:p>
          <a:p>
            <a:r>
              <a:rPr lang="ru-RU" dirty="0" smtClean="0">
                <a:latin typeface="arial"/>
              </a:rPr>
              <a:t>Глазирование</a:t>
            </a:r>
            <a:r>
              <a:rPr lang="en-US" dirty="0" smtClean="0">
                <a:latin typeface="arial"/>
              </a:rPr>
              <a:t>: </a:t>
            </a:r>
            <a:r>
              <a:rPr lang="ru-RU" dirty="0" smtClean="0">
                <a:latin typeface="arial"/>
              </a:rPr>
              <a:t>смешайте с Медиумом для искусственного глазирования (</a:t>
            </a:r>
            <a:r>
              <a:rPr lang="en-US" dirty="0" smtClean="0">
                <a:latin typeface="arial"/>
              </a:rPr>
              <a:t>Faux Glazing Medium</a:t>
            </a:r>
            <a:r>
              <a:rPr lang="ru-RU" dirty="0" smtClean="0">
                <a:latin typeface="arial"/>
              </a:rPr>
              <a:t>) для работы в домашних условиях в таких техниках как «эффект мрамора</a:t>
            </a:r>
            <a:r>
              <a:rPr lang="ru-RU" dirty="0" smtClean="0">
                <a:latin typeface="arial"/>
              </a:rPr>
              <a:t>», </a:t>
            </a:r>
            <a:r>
              <a:rPr lang="ru-RU" dirty="0" smtClean="0">
                <a:latin typeface="arial"/>
              </a:rPr>
              <a:t>«эффект губки»</a:t>
            </a:r>
            <a:r>
              <a:rPr lang="en-US" dirty="0" smtClean="0">
                <a:latin typeface="arial"/>
              </a:rPr>
              <a:t>.</a:t>
            </a:r>
            <a:endParaRPr lang="ru-RU" dirty="0" smtClean="0">
              <a:latin typeface="arial"/>
            </a:endParaRPr>
          </a:p>
          <a:p>
            <a:r>
              <a:rPr lang="ru-RU" dirty="0" smtClean="0">
                <a:latin typeface="arial"/>
              </a:rPr>
              <a:t>Рисунки на ткани</a:t>
            </a:r>
            <a:r>
              <a:rPr lang="en-US" dirty="0" smtClean="0">
                <a:latin typeface="arial"/>
              </a:rPr>
              <a:t>: </a:t>
            </a:r>
            <a:r>
              <a:rPr lang="ru-RU" dirty="0">
                <a:latin typeface="arial"/>
              </a:rPr>
              <a:t>с</a:t>
            </a:r>
            <a:r>
              <a:rPr lang="ru-RU" dirty="0" smtClean="0">
                <a:latin typeface="arial"/>
              </a:rPr>
              <a:t>мешайте </a:t>
            </a:r>
            <a:r>
              <a:rPr lang="ru-RU" dirty="0" smtClean="0">
                <a:latin typeface="arial"/>
              </a:rPr>
              <a:t>краску с медиумом по ткани (</a:t>
            </a:r>
            <a:r>
              <a:rPr lang="en-US" dirty="0" smtClean="0">
                <a:latin typeface="arial"/>
              </a:rPr>
              <a:t>Fabric Medium</a:t>
            </a:r>
            <a:r>
              <a:rPr lang="ru-RU" dirty="0" smtClean="0">
                <a:latin typeface="arial"/>
              </a:rPr>
              <a:t>) для того, чтобы создать устойчивую к стирке краску для рисования по ткани. После нанесения рисунка ткань должна полностью высохнуть (от 24 до 48 часов), также необходимо закрепить рисунок прогладив его утюгом. </a:t>
            </a:r>
          </a:p>
          <a:p>
            <a:r>
              <a:rPr lang="ru-RU" dirty="0" smtClean="0">
                <a:latin typeface="arial"/>
              </a:rPr>
              <a:t>Создание эффекта </a:t>
            </a:r>
            <a:r>
              <a:rPr lang="ru-RU" dirty="0" smtClean="0">
                <a:latin typeface="arial"/>
              </a:rPr>
              <a:t>кракелюра </a:t>
            </a:r>
            <a:r>
              <a:rPr lang="ru-RU" dirty="0" smtClean="0">
                <a:latin typeface="arial"/>
              </a:rPr>
              <a:t>– используйте </a:t>
            </a:r>
            <a:r>
              <a:rPr lang="en-US" dirty="0" smtClean="0">
                <a:latin typeface="arial"/>
              </a:rPr>
              <a:t> </a:t>
            </a:r>
            <a:r>
              <a:rPr lang="ru-RU" dirty="0" smtClean="0">
                <a:latin typeface="arial"/>
              </a:rPr>
              <a:t>вместе с краской </a:t>
            </a:r>
            <a:r>
              <a:rPr lang="en-US" dirty="0" smtClean="0">
                <a:latin typeface="arial"/>
              </a:rPr>
              <a:t>Weathered Wood Crackling Medium. </a:t>
            </a:r>
            <a:r>
              <a:rPr lang="ru-RU" dirty="0" smtClean="0">
                <a:latin typeface="arial"/>
              </a:rPr>
              <a:t>Базовый слой наносится краской </a:t>
            </a:r>
            <a:r>
              <a:rPr lang="en-US" dirty="0" smtClean="0">
                <a:latin typeface="arial"/>
              </a:rPr>
              <a:t>Americana, </a:t>
            </a:r>
            <a:r>
              <a:rPr lang="ru-RU" dirty="0" smtClean="0">
                <a:latin typeface="arial"/>
              </a:rPr>
              <a:t>потом наносите</a:t>
            </a:r>
            <a:r>
              <a:rPr lang="en-US" dirty="0" smtClean="0">
                <a:latin typeface="arial"/>
              </a:rPr>
              <a:t> Weathered Wood, </a:t>
            </a:r>
            <a:r>
              <a:rPr lang="ru-RU" dirty="0" smtClean="0">
                <a:latin typeface="arial"/>
              </a:rPr>
              <a:t>после этого сверху нанесите контрастный цвет</a:t>
            </a:r>
            <a:r>
              <a:rPr lang="en-US" dirty="0" smtClean="0">
                <a:latin typeface="arial"/>
              </a:rPr>
              <a:t> Americana</a:t>
            </a:r>
            <a:r>
              <a:rPr lang="ru-RU" dirty="0" smtClean="0">
                <a:latin typeface="arial"/>
              </a:rPr>
              <a:t> – поверх слоя </a:t>
            </a:r>
            <a:r>
              <a:rPr lang="en-US" dirty="0" smtClean="0">
                <a:latin typeface="arial"/>
              </a:rPr>
              <a:t>Weathered Wood.</a:t>
            </a:r>
            <a:endParaRPr lang="ru-RU" dirty="0" smtClean="0">
              <a:latin typeface="arial"/>
            </a:endParaRPr>
          </a:p>
          <a:p>
            <a:r>
              <a:rPr lang="ru-RU" dirty="0" smtClean="0">
                <a:latin typeface="arial"/>
              </a:rPr>
              <a:t>Для рисования на холсте</a:t>
            </a:r>
            <a:r>
              <a:rPr lang="en-US" dirty="0" smtClean="0">
                <a:latin typeface="arial"/>
              </a:rPr>
              <a:t>: </a:t>
            </a:r>
            <a:r>
              <a:rPr lang="ru-RU" dirty="0" smtClean="0">
                <a:latin typeface="arial"/>
              </a:rPr>
              <a:t>добавьте медиум</a:t>
            </a:r>
            <a:r>
              <a:rPr lang="en-US" dirty="0" smtClean="0">
                <a:latin typeface="arial"/>
              </a:rPr>
              <a:t> Control </a:t>
            </a:r>
            <a:r>
              <a:rPr lang="en-US" dirty="0" smtClean="0">
                <a:latin typeface="arial"/>
              </a:rPr>
              <a:t>Medium</a:t>
            </a:r>
            <a:r>
              <a:rPr lang="ru-RU" dirty="0" smtClean="0">
                <a:latin typeface="arial"/>
              </a:rPr>
              <a:t>,</a:t>
            </a:r>
            <a:r>
              <a:rPr lang="en-US" dirty="0" smtClean="0">
                <a:latin typeface="arial"/>
              </a:rPr>
              <a:t> </a:t>
            </a:r>
            <a:r>
              <a:rPr lang="ru-RU" dirty="0" smtClean="0">
                <a:latin typeface="arial"/>
              </a:rPr>
              <a:t>чтобы улучшить смешиваемость краски и </a:t>
            </a:r>
            <a:r>
              <a:rPr lang="ru-RU" dirty="0" smtClean="0">
                <a:latin typeface="arial"/>
              </a:rPr>
              <a:t>сделать </a:t>
            </a:r>
            <a:r>
              <a:rPr lang="ru-RU" dirty="0" smtClean="0">
                <a:latin typeface="arial"/>
              </a:rPr>
              <a:t>удобнее использование с кистью</a:t>
            </a:r>
            <a:r>
              <a:rPr lang="en-US" dirty="0" smtClean="0">
                <a:latin typeface="arial"/>
              </a:rPr>
              <a:t>.</a:t>
            </a:r>
            <a:endParaRPr lang="ru-RU" dirty="0" smtClean="0">
              <a:latin typeface="arial"/>
            </a:endParaRPr>
          </a:p>
          <a:p>
            <a:r>
              <a:rPr lang="ru-RU" dirty="0" smtClean="0">
                <a:latin typeface="arial"/>
              </a:rPr>
              <a:t>Аэрография</a:t>
            </a:r>
            <a:r>
              <a:rPr lang="en-US" dirty="0" smtClean="0">
                <a:latin typeface="arial"/>
              </a:rPr>
              <a:t>: </a:t>
            </a:r>
            <a:r>
              <a:rPr lang="ru-RU" dirty="0" smtClean="0">
                <a:latin typeface="arial"/>
              </a:rPr>
              <a:t>добавьте 30% воды или</a:t>
            </a:r>
            <a:r>
              <a:rPr lang="en-US" dirty="0" smtClean="0">
                <a:latin typeface="arial"/>
              </a:rPr>
              <a:t> </a:t>
            </a:r>
            <a:r>
              <a:rPr lang="en-US" dirty="0" smtClean="0">
                <a:latin typeface="arial"/>
              </a:rPr>
              <a:t>or Brush 'n Blend Extender </a:t>
            </a:r>
            <a:r>
              <a:rPr lang="ru-RU" dirty="0" smtClean="0">
                <a:latin typeface="arial"/>
              </a:rPr>
              <a:t>для использования в аэрографе</a:t>
            </a:r>
            <a:r>
              <a:rPr lang="en-US" dirty="0" smtClean="0">
                <a:latin typeface="arial"/>
              </a:rPr>
              <a:t>.</a:t>
            </a:r>
            <a:endParaRPr lang="ru-RU" dirty="0" smtClean="0">
              <a:latin typeface="arial"/>
            </a:endParaRPr>
          </a:p>
          <a:p>
            <a:r>
              <a:rPr lang="ru-RU" dirty="0" smtClean="0">
                <a:latin typeface="arial"/>
              </a:rPr>
              <a:t>Для получения эффекта акварельных красок</a:t>
            </a:r>
            <a:r>
              <a:rPr lang="en-US" dirty="0" smtClean="0">
                <a:latin typeface="arial"/>
              </a:rPr>
              <a:t>: </a:t>
            </a:r>
            <a:r>
              <a:rPr lang="ru-RU" dirty="0" smtClean="0">
                <a:latin typeface="arial"/>
              </a:rPr>
              <a:t>добавьте </a:t>
            </a:r>
            <a:r>
              <a:rPr lang="en-US" dirty="0" smtClean="0">
                <a:latin typeface="arial"/>
              </a:rPr>
              <a:t> Brush 'n Blend Extender </a:t>
            </a:r>
            <a:r>
              <a:rPr lang="ru-RU" dirty="0" smtClean="0">
                <a:latin typeface="arial"/>
              </a:rPr>
              <a:t>или воду, для того, чтобы сделать краску полупрозрачной </a:t>
            </a:r>
            <a:r>
              <a:rPr lang="ru-RU" dirty="0" smtClean="0">
                <a:latin typeface="arial"/>
              </a:rPr>
              <a:t>и </a:t>
            </a:r>
            <a:r>
              <a:rPr lang="ru-RU" dirty="0" smtClean="0">
                <a:latin typeface="arial"/>
              </a:rPr>
              <a:t>создать с ее помощью акварельный рисунок</a:t>
            </a:r>
          </a:p>
          <a:p>
            <a:r>
              <a:rPr lang="ru-RU" dirty="0" smtClean="0">
                <a:latin typeface="arial"/>
              </a:rPr>
              <a:t>Использование с трафаретом</a:t>
            </a:r>
            <a:r>
              <a:rPr lang="en-US" dirty="0" smtClean="0">
                <a:latin typeface="arial"/>
              </a:rPr>
              <a:t>: Americana </a:t>
            </a:r>
            <a:r>
              <a:rPr lang="ru-RU" dirty="0" smtClean="0">
                <a:latin typeface="arial"/>
              </a:rPr>
              <a:t>может быть использована с трафаретами в том виде, в каком есть – без применения дополнительных </a:t>
            </a:r>
            <a:r>
              <a:rPr lang="ru-RU" dirty="0" smtClean="0">
                <a:latin typeface="arial"/>
              </a:rPr>
              <a:t>средств</a:t>
            </a:r>
            <a:r>
              <a:rPr lang="en-US" dirty="0" smtClean="0">
                <a:latin typeface="arial"/>
              </a:rPr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8194" name="Picture 2" descr="http://www.decoart.com/images/shim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981200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292" y="239069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использования краски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Americana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8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303" y="241624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Акриловые краски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Crafter’s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en-US" dirty="0" smtClean="0"/>
              <a:t>130</a:t>
            </a:r>
            <a:r>
              <a:rPr lang="ru-RU" dirty="0" smtClean="0"/>
              <a:t> цветов</a:t>
            </a:r>
          </a:p>
          <a:p>
            <a:pPr>
              <a:buFontTx/>
              <a:buChar char="-"/>
            </a:pPr>
            <a:r>
              <a:rPr lang="ru-RU" dirty="0" smtClean="0"/>
              <a:t>Недорогая краска для творчества и создания фоновых основ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Мягко и полностью закрашивает поверхность в 1 или 2 слоя</a:t>
            </a:r>
          </a:p>
          <a:p>
            <a:pPr>
              <a:buFontTx/>
              <a:buChar char="-"/>
            </a:pPr>
            <a:r>
              <a:rPr lang="ru-RU" dirty="0" smtClean="0"/>
              <a:t>Походит для различных целей – для рисования и творчества, использования с трафаретами, подходит для керамики, для школьных проектов, для домашнего декорирования и декоративного рисования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На </a:t>
            </a:r>
            <a:r>
              <a:rPr lang="ru-RU" dirty="0"/>
              <a:t>водной основе, нетоксична</a:t>
            </a:r>
          </a:p>
          <a:p>
            <a:pPr>
              <a:buFontTx/>
              <a:buChar char="-"/>
            </a:pPr>
            <a:r>
              <a:rPr lang="ru-RU" dirty="0" smtClean="0"/>
              <a:t>Есть матовые и глянцевые цвета. Может применяться с любым лаком, для того чтобы получить различные эффекты окрашивания поверхностей</a:t>
            </a:r>
          </a:p>
          <a:p>
            <a:pPr>
              <a:buFontTx/>
              <a:buChar char="-"/>
            </a:pPr>
            <a:r>
              <a:rPr lang="ru-RU" dirty="0" smtClean="0"/>
              <a:t>Может применятся фактически для любых поверхностей</a:t>
            </a:r>
            <a:r>
              <a:rPr lang="en-US" dirty="0" smtClean="0"/>
              <a:t>: </a:t>
            </a:r>
            <a:r>
              <a:rPr lang="ru-RU" dirty="0" smtClean="0"/>
              <a:t>дерево, холст, штукатурка, пластик, папье-маше, свечи, </a:t>
            </a:r>
            <a:r>
              <a:rPr lang="ru-RU" dirty="0" smtClean="0"/>
              <a:t>стены, </a:t>
            </a:r>
            <a:r>
              <a:rPr lang="ru-RU" dirty="0" smtClean="0"/>
              <a:t>ткань, кожа, пенопласт, керамика, полимерная паста, бумага, </a:t>
            </a:r>
            <a:r>
              <a:rPr lang="en-US" dirty="0" err="1" smtClean="0"/>
              <a:t>Posterboard</a:t>
            </a:r>
            <a:r>
              <a:rPr lang="ru-RU" dirty="0" smtClean="0"/>
              <a:t>, жестяные баночки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242" name="Picture 2" descr="http://www.decoart.com/products/Crafters_Acrylic/images/CA-logo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" y="1"/>
            <a:ext cx="23812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decoart.com/products/Crafters_Acrylic/images/DCA102_TropicalBlue-4o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139" y="3573016"/>
            <a:ext cx="1096940" cy="30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303" y="241624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Акриловые краски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Dazzling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Metallics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trakova\Desktop\маркетинг хобб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86" y="1"/>
            <a:ext cx="2185493" cy="11247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en-US" dirty="0" smtClean="0"/>
              <a:t>28</a:t>
            </a:r>
            <a:r>
              <a:rPr lang="ru-RU" dirty="0" smtClean="0"/>
              <a:t> цветов + есть контуры в специальных тюбиках (2 цвета) этой же серии</a:t>
            </a:r>
          </a:p>
          <a:p>
            <a:pPr>
              <a:buFontTx/>
              <a:buChar char="-"/>
            </a:pPr>
            <a:r>
              <a:rPr lang="ru-RU" dirty="0" smtClean="0"/>
              <a:t>Очень яркие насыщенные краски с частицами металла для придания любой поверхности металлизированных оттенков. Отлично подходят для декоративной отделки различных </a:t>
            </a:r>
            <a:r>
              <a:rPr lang="ru-RU" dirty="0" smtClean="0"/>
              <a:t>предметов – </a:t>
            </a:r>
            <a:r>
              <a:rPr lang="ru-RU" dirty="0" smtClean="0"/>
              <a:t>создает эффект металлического блеска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 палитре 5 оттенков золота, насыщенные и пастельные цвета-металлик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Можно оформить: рамки</a:t>
            </a:r>
            <a:r>
              <a:rPr lang="en-US" dirty="0" smtClean="0"/>
              <a:t>, </a:t>
            </a:r>
            <a:r>
              <a:rPr lang="ru-RU" dirty="0" smtClean="0"/>
              <a:t>лампы</a:t>
            </a:r>
            <a:r>
              <a:rPr lang="en-US" dirty="0" smtClean="0"/>
              <a:t>, </a:t>
            </a:r>
            <a:r>
              <a:rPr lang="ru-RU" dirty="0" smtClean="0"/>
              <a:t>вазы</a:t>
            </a:r>
            <a:r>
              <a:rPr lang="en-US" dirty="0" smtClean="0"/>
              <a:t>, </a:t>
            </a:r>
            <a:r>
              <a:rPr lang="ru-RU" dirty="0" smtClean="0"/>
              <a:t>свечи </a:t>
            </a:r>
            <a:r>
              <a:rPr lang="ru-RU" dirty="0" smtClean="0"/>
              <a:t>и подсвечники</a:t>
            </a:r>
            <a:r>
              <a:rPr lang="en-US" dirty="0" smtClean="0"/>
              <a:t>, </a:t>
            </a:r>
            <a:r>
              <a:rPr lang="ru-RU" dirty="0" smtClean="0"/>
              <a:t>а также подходит для ткани</a:t>
            </a:r>
            <a:r>
              <a:rPr lang="en-US" dirty="0" smtClean="0"/>
              <a:t>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На </a:t>
            </a:r>
            <a:r>
              <a:rPr lang="ru-RU" dirty="0"/>
              <a:t>водной основе, </a:t>
            </a:r>
            <a:r>
              <a:rPr lang="ru-RU" dirty="0" smtClean="0"/>
              <a:t>нетоксична</a:t>
            </a:r>
          </a:p>
          <a:p>
            <a:pPr>
              <a:buFontTx/>
              <a:buChar char="-"/>
            </a:pPr>
            <a:r>
              <a:rPr lang="ru-RU" dirty="0" smtClean="0"/>
              <a:t>Пока краска полностью не высохла ее легко можно отмыть с помощью мыла и воды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Может применятся фактически для любых поверхностей</a:t>
            </a:r>
            <a:r>
              <a:rPr lang="en-US" dirty="0" smtClean="0"/>
              <a:t>: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дерево, ткань, пластик, жесть, металл, папье-маше, </a:t>
            </a:r>
          </a:p>
          <a:p>
            <a:pPr>
              <a:buFontTx/>
              <a:buChar char="-"/>
            </a:pPr>
            <a:r>
              <a:rPr lang="ru-RU" dirty="0" smtClean="0"/>
              <a:t>керамика, бумага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1266" name="Picture 2" descr="http://www.decoart.com/products/Dazzling_Metallics/images/DazzlingMetallicsLogo-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23812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decoart.com/products/Dazzling_Metallics/images/DazzlingMetallicsBot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52" y="4574659"/>
            <a:ext cx="860276" cy="226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decoart.com/products/Dazzling_Metallics_Writers/images/DazzlingMetallicsWrit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793" y="4575136"/>
            <a:ext cx="1207695" cy="228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5847</TotalTime>
  <Words>2594</Words>
  <Application>Microsoft Office PowerPoint</Application>
  <PresentationFormat>Экран (4:3)</PresentationFormat>
  <Paragraphs>220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продукции Decoart</vt:lpstr>
      <vt:lpstr>Основные факты о компании Decoart</vt:lpstr>
      <vt:lpstr>Ассортимент  Decoart</vt:lpstr>
      <vt:lpstr>Акриловые краски</vt:lpstr>
      <vt:lpstr>Акриловые краски Americana</vt:lpstr>
      <vt:lpstr>Акриловые краски Americana</vt:lpstr>
      <vt:lpstr>Варианты использования краски Americana</vt:lpstr>
      <vt:lpstr>Акриловые краски  Crafter’s</vt:lpstr>
      <vt:lpstr>Акриловые краски  Dazzling Metallics</vt:lpstr>
      <vt:lpstr>Особенности использования Dazzling Metallics</vt:lpstr>
      <vt:lpstr>Презентация PowerPoint</vt:lpstr>
      <vt:lpstr>Воск-металлик Metallic Lustre</vt:lpstr>
      <vt:lpstr>Медиум для кракелюра Weathered Wood</vt:lpstr>
      <vt:lpstr>Медиум для ткани </vt:lpstr>
      <vt:lpstr>Медиум Paint Adhesion</vt:lpstr>
      <vt:lpstr>Медиум для состаривания</vt:lpstr>
      <vt:lpstr>Медиум для создания объема – «утолщения»</vt:lpstr>
      <vt:lpstr>Паста  объемный эффект</vt:lpstr>
      <vt:lpstr>Паста  объемный кракелюр</vt:lpstr>
      <vt:lpstr>Паста  для моделирования</vt:lpstr>
      <vt:lpstr>Состав для покраски  пенополистерола MagiKote</vt:lpstr>
      <vt:lpstr>Универсальный  клей-лак для декупажа</vt:lpstr>
      <vt:lpstr>Медиум для кракелюра, однокомпонентный и двухкомпонентный кракелюр</vt:lpstr>
      <vt:lpstr>Презентация PowerPoint</vt:lpstr>
      <vt:lpstr>Пример использования медиума для кракелюра</vt:lpstr>
      <vt:lpstr>Пример использования одношагового кракелюра</vt:lpstr>
      <vt:lpstr>Пример использования одношагового кракелюра</vt:lpstr>
      <vt:lpstr>Пример использования двухшагового кракелюра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продукции Decoart</dc:title>
  <dc:creator>Ксения</dc:creator>
  <cp:lastModifiedBy>Анастасия</cp:lastModifiedBy>
  <cp:revision>245</cp:revision>
  <dcterms:created xsi:type="dcterms:W3CDTF">2013-06-20T08:31:58Z</dcterms:created>
  <dcterms:modified xsi:type="dcterms:W3CDTF">2013-07-30T06:16:42Z</dcterms:modified>
</cp:coreProperties>
</file>